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7.xml" ContentType="application/vnd.openxmlformats-officedocument.presentationml.tags+xml"/>
  <Default Extension="wdp" ContentType="image/vnd.ms-photo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1" r:id="rId2"/>
  </p:sldMasterIdLst>
  <p:notesMasterIdLst>
    <p:notesMasterId r:id="rId16"/>
  </p:notesMasterIdLst>
  <p:sldIdLst>
    <p:sldId id="258" r:id="rId3"/>
    <p:sldId id="256" r:id="rId4"/>
    <p:sldId id="263" r:id="rId5"/>
    <p:sldId id="257" r:id="rId6"/>
    <p:sldId id="259" r:id="rId7"/>
    <p:sldId id="260" r:id="rId8"/>
    <p:sldId id="262" r:id="rId9"/>
    <p:sldId id="261" r:id="rId10"/>
    <p:sldId id="268" r:id="rId11"/>
    <p:sldId id="267" r:id="rId12"/>
    <p:sldId id="266" r:id="rId13"/>
    <p:sldId id="26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03851-421D-4967-B23D-05143C981820}" type="datetimeFigureOut">
              <a:rPr lang="en-GB" smtClean="0"/>
              <a:pPr/>
              <a:t>21/06/2015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66E8C-0113-4B0B-8D82-D7D2434982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1594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BD0F8-4DC1-4B8D-9C12-61C493E00B4D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88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663915"/>
            <a:ext cx="7663018" cy="1243068"/>
          </a:xfrm>
        </p:spPr>
        <p:txBody>
          <a:bodyPr wrap="square" lIns="0" tIns="0" rIns="0" bIns="0" anchor="b" anchorCtr="0">
            <a:noAutofit/>
          </a:bodyPr>
          <a:lstStyle>
            <a:lvl1pPr algn="l">
              <a:defRPr sz="4200" b="0">
                <a:solidFill>
                  <a:srgbClr val="005284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426260"/>
            <a:ext cx="7660940" cy="30788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91919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">
          <a:xfrm>
            <a:off x="540000" y="756000"/>
            <a:ext cx="333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 8"/>
          <p:cNvGrpSpPr/>
          <p:nvPr/>
        </p:nvGrpSpPr>
        <p:grpSpPr>
          <a:xfrm>
            <a:off x="0" y="6382190"/>
            <a:ext cx="6799263" cy="482600"/>
            <a:chOff x="-8963" y="6382190"/>
            <a:chExt cx="6799263" cy="482600"/>
          </a:xfrm>
        </p:grpSpPr>
        <p:sp>
          <p:nvSpPr>
            <p:cNvPr id="10" name="Ellips 8"/>
            <p:cNvSpPr/>
            <p:nvPr/>
          </p:nvSpPr>
          <p:spPr bwMode="ltGray">
            <a:xfrm>
              <a:off x="-8963" y="6382190"/>
              <a:ext cx="6799263" cy="482600"/>
            </a:xfrm>
            <a:custGeom>
              <a:avLst/>
              <a:gdLst/>
              <a:ahLst/>
              <a:cxnLst/>
              <a:rect l="l" t="t" r="r" b="b"/>
              <a:pathLst>
                <a:path w="6799700" h="483713">
                  <a:moveTo>
                    <a:pt x="1466919" y="0"/>
                  </a:moveTo>
                  <a:cubicBezTo>
                    <a:pt x="3567811" y="0"/>
                    <a:pt x="5462438" y="185634"/>
                    <a:pt x="6799700" y="483713"/>
                  </a:cubicBezTo>
                  <a:lnTo>
                    <a:pt x="6354407" y="483713"/>
                  </a:lnTo>
                  <a:cubicBezTo>
                    <a:pt x="5039276" y="220593"/>
                    <a:pt x="3261587" y="59584"/>
                    <a:pt x="1304994" y="59584"/>
                  </a:cubicBezTo>
                  <a:cubicBezTo>
                    <a:pt x="859592" y="59584"/>
                    <a:pt x="423461" y="67928"/>
                    <a:pt x="0" y="85366"/>
                  </a:cubicBezTo>
                  <a:lnTo>
                    <a:pt x="0" y="30959"/>
                  </a:lnTo>
                  <a:cubicBezTo>
                    <a:pt x="473977" y="10615"/>
                    <a:pt x="964551" y="0"/>
                    <a:pt x="1466919" y="0"/>
                  </a:cubicBezTo>
                  <a:close/>
                </a:path>
              </a:pathLst>
            </a:custGeom>
            <a:gradFill>
              <a:gsLst>
                <a:gs pos="30000">
                  <a:srgbClr val="005284">
                    <a:alpha val="68235"/>
                  </a:srgbClr>
                </a:gs>
                <a:gs pos="100000">
                  <a:srgbClr val="0060A1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1" name="Ellips 8"/>
            <p:cNvSpPr/>
            <p:nvPr/>
          </p:nvSpPr>
          <p:spPr bwMode="ltGray">
            <a:xfrm>
              <a:off x="-8963" y="6436666"/>
              <a:ext cx="6353999" cy="423153"/>
            </a:xfrm>
            <a:custGeom>
              <a:avLst/>
              <a:gdLst/>
              <a:ahLst/>
              <a:cxnLst/>
              <a:rect l="l" t="t" r="r" b="b"/>
              <a:pathLst>
                <a:path w="6354407" h="424129">
                  <a:moveTo>
                    <a:pt x="1304994" y="0"/>
                  </a:moveTo>
                  <a:cubicBezTo>
                    <a:pt x="3261587" y="0"/>
                    <a:pt x="5039276" y="161009"/>
                    <a:pt x="6354407" y="424129"/>
                  </a:cubicBezTo>
                  <a:lnTo>
                    <a:pt x="0" y="424129"/>
                  </a:lnTo>
                  <a:lnTo>
                    <a:pt x="0" y="25782"/>
                  </a:lnTo>
                  <a:cubicBezTo>
                    <a:pt x="423461" y="8344"/>
                    <a:pt x="859592" y="0"/>
                    <a:pt x="1304994" y="0"/>
                  </a:cubicBezTo>
                  <a:close/>
                </a:path>
              </a:pathLst>
            </a:custGeom>
            <a:gradFill flip="none" rotWithShape="1">
              <a:gsLst>
                <a:gs pos="47000">
                  <a:srgbClr val="005284"/>
                </a:gs>
                <a:gs pos="100000">
                  <a:schemeClr val="bg1"/>
                </a:gs>
              </a:gsLst>
              <a:lin ang="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pic>
        <p:nvPicPr>
          <p:cNvPr id="4" name="NORDEALOGO" descr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">
          <a:xfrm>
            <a:off x="6965345" y="6318250"/>
            <a:ext cx="1746855" cy="32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646848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0000" y="1044000"/>
            <a:ext cx="4039200" cy="4590000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400">
                <a:latin typeface="+mn-lt"/>
              </a:defRPr>
            </a:lvl1pPr>
            <a:lvl2pPr marL="644400">
              <a:defRPr sz="1400">
                <a:latin typeface="+mn-lt"/>
              </a:defRPr>
            </a:lvl2pPr>
            <a:lvl3pPr marL="1004400">
              <a:defRPr sz="1400">
                <a:latin typeface="+mn-lt"/>
              </a:defRPr>
            </a:lvl3pPr>
            <a:lvl4pPr marL="1364400">
              <a:defRPr sz="1400">
                <a:latin typeface="+mn-lt"/>
              </a:defRPr>
            </a:lvl4pPr>
            <a:lvl5pPr marL="1724400">
              <a:defRPr sz="1400">
                <a:latin typeface="+mn-lt"/>
              </a:defRPr>
            </a:lvl5pPr>
            <a:lvl6pPr marL="2085750" indent="-285750">
              <a:buFont typeface="Arial" pitchFamily="34" charset="0"/>
              <a:buChar char="•"/>
              <a:defRPr sz="1400"/>
            </a:lvl6pPr>
            <a:lvl7pPr marL="2444400">
              <a:defRPr sz="1400"/>
            </a:lvl7pPr>
            <a:lvl8pPr marL="2804400">
              <a:defRPr sz="1400"/>
            </a:lvl8pPr>
            <a:lvl9pPr marL="3164400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8000" y="1044000"/>
            <a:ext cx="4104000" cy="2160000"/>
          </a:xfrm>
        </p:spPr>
        <p:txBody>
          <a:bodyPr>
            <a:noAutofit/>
          </a:bodyPr>
          <a:lstStyle>
            <a:lvl1pPr marL="284400" indent="-285750">
              <a:spcBef>
                <a:spcPts val="800"/>
              </a:spcBef>
              <a:buFont typeface="Arial" pitchFamily="34" charset="0"/>
              <a:buChar char="•"/>
              <a:defRPr sz="1400">
                <a:latin typeface="+mn-lt"/>
              </a:defRPr>
            </a:lvl1pPr>
            <a:lvl2pPr marL="645750" indent="-285750">
              <a:buFont typeface="Arial" pitchFamily="34" charset="0"/>
              <a:buChar char="•"/>
              <a:defRPr sz="1400">
                <a:latin typeface="+mn-lt"/>
              </a:defRPr>
            </a:lvl2pPr>
            <a:lvl3pPr marL="1005750" indent="-285750">
              <a:buFont typeface="Arial" pitchFamily="34" charset="0"/>
              <a:buChar char="•"/>
              <a:defRPr sz="1400">
                <a:latin typeface="+mn-lt"/>
              </a:defRPr>
            </a:lvl3pPr>
            <a:lvl4pPr marL="1365750" indent="-285750">
              <a:buFont typeface="Arial" pitchFamily="34" charset="0"/>
              <a:buChar char="•"/>
              <a:defRPr sz="1400">
                <a:latin typeface="+mn-lt"/>
              </a:defRPr>
            </a:lvl4pPr>
            <a:lvl5pPr marL="1725750" indent="-285750">
              <a:buFont typeface="Arial" pitchFamily="34" charset="0"/>
              <a:buChar char="•"/>
              <a:defRPr sz="1400">
                <a:latin typeface="+mn-lt"/>
              </a:defRPr>
            </a:lvl5pPr>
            <a:lvl6pPr marL="2085750" indent="-285750">
              <a:buFont typeface="Arial" pitchFamily="34" charset="0"/>
              <a:buChar char="•"/>
              <a:defRPr sz="1200"/>
            </a:lvl6pPr>
            <a:lvl7pPr marL="2445750" indent="-285750">
              <a:buFont typeface="Arial" pitchFamily="34" charset="0"/>
              <a:buChar char="•"/>
              <a:defRPr sz="1600"/>
            </a:lvl7pPr>
            <a:lvl8pPr marL="2804400">
              <a:defRPr sz="160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sz="140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7999" y="3474000"/>
            <a:ext cx="4104000" cy="2160000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400">
                <a:latin typeface="+mn-lt"/>
              </a:defRPr>
            </a:lvl1pPr>
            <a:lvl2pPr marL="644400">
              <a:defRPr sz="1400">
                <a:latin typeface="+mn-lt"/>
              </a:defRPr>
            </a:lvl2pPr>
            <a:lvl3pPr marL="1004400">
              <a:defRPr sz="1400">
                <a:latin typeface="+mn-lt"/>
              </a:defRPr>
            </a:lvl3pPr>
            <a:lvl4pPr marL="1364400">
              <a:defRPr sz="1400">
                <a:latin typeface="+mn-lt"/>
              </a:defRPr>
            </a:lvl4pPr>
            <a:lvl5pPr marL="1724400">
              <a:defRPr sz="1400">
                <a:latin typeface="+mn-lt"/>
              </a:defRPr>
            </a:lvl5pPr>
            <a:lvl6pPr marL="2084400">
              <a:defRPr/>
            </a:lvl6pPr>
            <a:lvl7pPr marL="2444400">
              <a:defRPr sz="1400"/>
            </a:lvl7pPr>
            <a:lvl8pPr>
              <a:defRPr sz="1400"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sz="140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642100" y="6604000"/>
            <a:ext cx="2159000" cy="121920"/>
          </a:xfrm>
        </p:spPr>
        <p:txBody>
          <a:bodyPr/>
          <a:lstStyle/>
          <a:p>
            <a:r>
              <a:rPr lang="en-GB" smtClean="0"/>
              <a:t> • 01/09/2014</a:t>
            </a: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547735" y="6451600"/>
            <a:ext cx="198120" cy="121920"/>
          </a:xfrm>
        </p:spPr>
        <p:txBody>
          <a:bodyPr/>
          <a:lstStyle/>
          <a:p>
            <a:fld id="{30404552-9C77-47C1-A6CD-281C9B2A06A1}" type="slidenum">
              <a:rPr lang="en-GB" smtClean="0"/>
              <a:pPr/>
              <a:t>‹#›</a:t>
            </a:fld>
            <a:r>
              <a:rPr lang="en-GB" smtClean="0"/>
              <a:t> •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17160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0000" y="1044000"/>
            <a:ext cx="4038600" cy="2160000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400">
                <a:latin typeface="+mn-lt"/>
              </a:defRPr>
            </a:lvl1pPr>
            <a:lvl2pPr marL="644400">
              <a:defRPr sz="1400">
                <a:latin typeface="+mn-lt"/>
              </a:defRPr>
            </a:lvl2pPr>
            <a:lvl3pPr marL="1004400">
              <a:defRPr sz="1400">
                <a:latin typeface="+mn-lt"/>
              </a:defRPr>
            </a:lvl3pPr>
            <a:lvl4pPr marL="1364400">
              <a:defRPr sz="1400">
                <a:latin typeface="+mn-lt"/>
              </a:defRPr>
            </a:lvl4pPr>
            <a:lvl5pPr marL="1724400">
              <a:defRPr sz="1400">
                <a:latin typeface="+mn-lt"/>
              </a:defRPr>
            </a:lvl5pPr>
            <a:lvl6pPr marL="2084400">
              <a:defRPr/>
            </a:lvl6pPr>
            <a:lvl7pPr marL="2444400">
              <a:defRPr sz="1400"/>
            </a:lvl7pPr>
            <a:lvl8pPr>
              <a:defRPr sz="140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sz="140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60000" y="3474000"/>
            <a:ext cx="4038600" cy="2160000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400">
                <a:latin typeface="+mn-lt"/>
              </a:defRPr>
            </a:lvl1pPr>
            <a:lvl2pPr marL="644400">
              <a:defRPr sz="1400">
                <a:latin typeface="+mn-lt"/>
              </a:defRPr>
            </a:lvl2pPr>
            <a:lvl3pPr marL="1004400">
              <a:defRPr sz="1400">
                <a:latin typeface="+mn-lt"/>
              </a:defRPr>
            </a:lvl3pPr>
            <a:lvl4pPr marL="1364400">
              <a:defRPr sz="1400">
                <a:latin typeface="+mn-lt"/>
              </a:defRPr>
            </a:lvl4pPr>
            <a:lvl5pPr marL="1724400">
              <a:defRPr sz="1400">
                <a:latin typeface="+mn-lt"/>
              </a:defRPr>
            </a:lvl5pPr>
            <a:lvl6pPr marL="2084400">
              <a:defRPr/>
            </a:lvl6pPr>
            <a:lvl7pPr marL="2444400">
              <a:defRPr sz="1400"/>
            </a:lvl7pPr>
            <a:lvl8pPr>
              <a:defRPr sz="1400"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sz="140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97999" y="1044000"/>
            <a:ext cx="4104000" cy="4590000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defRPr sz="1400">
                <a:latin typeface="+mn-lt"/>
              </a:defRPr>
            </a:lvl1pPr>
            <a:lvl2pPr marL="644400">
              <a:defRPr sz="1400">
                <a:latin typeface="+mn-lt"/>
              </a:defRPr>
            </a:lvl2pPr>
            <a:lvl3pPr marL="1004400">
              <a:defRPr sz="1400">
                <a:latin typeface="+mn-lt"/>
              </a:defRPr>
            </a:lvl3pPr>
            <a:lvl4pPr marL="1364400">
              <a:defRPr sz="1400">
                <a:latin typeface="+mn-lt"/>
              </a:defRPr>
            </a:lvl4pPr>
            <a:lvl5pPr marL="1724400">
              <a:defRPr sz="1400">
                <a:latin typeface="+mn-lt"/>
              </a:defRPr>
            </a:lvl5pPr>
            <a:lvl6pPr marL="2084400">
              <a:defRPr sz="1400"/>
            </a:lvl6pPr>
            <a:lvl7pPr marL="2444400">
              <a:defRPr sz="1400"/>
            </a:lvl7pPr>
            <a:lvl8pPr marL="2804400">
              <a:defRPr sz="1400"/>
            </a:lvl8pPr>
            <a:lvl9pPr marL="3164400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642100" y="6604000"/>
            <a:ext cx="2159000" cy="121920"/>
          </a:xfrm>
        </p:spPr>
        <p:txBody>
          <a:bodyPr/>
          <a:lstStyle/>
          <a:p>
            <a:r>
              <a:rPr lang="en-GB" smtClean="0"/>
              <a:t> • 01/09/2014</a:t>
            </a: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547735" y="6451600"/>
            <a:ext cx="198120" cy="121920"/>
          </a:xfrm>
        </p:spPr>
        <p:txBody>
          <a:bodyPr/>
          <a:lstStyle/>
          <a:p>
            <a:fld id="{30404552-9C77-47C1-A6CD-281C9B2A06A1}" type="slidenum">
              <a:rPr lang="en-GB" smtClean="0"/>
              <a:pPr/>
              <a:t>‹#›</a:t>
            </a:fld>
            <a:r>
              <a:rPr lang="en-GB" smtClean="0"/>
              <a:t> •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780591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0000" y="1124744"/>
            <a:ext cx="4104000" cy="4509256"/>
          </a:xfrm>
        </p:spPr>
        <p:txBody>
          <a:bodyPr>
            <a:noAutofit/>
          </a:bodyPr>
          <a:lstStyle>
            <a:lvl1pPr marL="285750" marR="0" indent="-2844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tabLst/>
              <a:defRPr sz="1400">
                <a:latin typeface="+mn-lt"/>
                <a:cs typeface="Arial" pitchFamily="34" charset="0"/>
              </a:defRPr>
            </a:lvl1pPr>
            <a:lvl2pPr marL="645750" marR="0" indent="-28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tabLst/>
              <a:defRPr sz="1400">
                <a:latin typeface="+mn-lt"/>
              </a:defRPr>
            </a:lvl2pPr>
            <a:lvl3pPr marL="1005750" marR="0" indent="-28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tabLst/>
              <a:defRPr sz="1400">
                <a:latin typeface="+mn-lt"/>
              </a:defRPr>
            </a:lvl3pPr>
            <a:lvl4pPr marL="1365750" marR="0" indent="-28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tabLst/>
              <a:defRPr sz="1400">
                <a:latin typeface="+mn-lt"/>
              </a:defRPr>
            </a:lvl4pPr>
            <a:lvl5pPr marL="1725750" marR="0" indent="-28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tabLst/>
              <a:defRPr sz="1400">
                <a:latin typeface="+mn-lt"/>
              </a:defRPr>
            </a:lvl5pPr>
            <a:lvl6pPr marL="2084400" indent="-284400">
              <a:defRPr sz="1400"/>
            </a:lvl6pPr>
            <a:lvl7pPr marL="2444400" indent="-284400">
              <a:defRPr sz="1400"/>
            </a:lvl7pPr>
            <a:lvl8pPr marL="2804400" indent="-284400">
              <a:defRPr sz="1400"/>
            </a:lvl8pPr>
            <a:lvl9pPr marL="3164400" indent="-284400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824001" y="5094184"/>
            <a:ext cx="3978688" cy="53985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4824000" y="1188000"/>
            <a:ext cx="4320000" cy="381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6642100" y="6604000"/>
            <a:ext cx="2159000" cy="121920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800" i="1">
                <a:latin typeface="+mn-lt"/>
                <a:cs typeface="Arial" pitchFamily="34" charset="0"/>
              </a:defRPr>
            </a:lvl1pPr>
          </a:lstStyle>
          <a:p>
            <a:r>
              <a:rPr lang="en-GB" smtClean="0"/>
              <a:t> • 01/09/2014</a:t>
            </a:r>
            <a:endParaRPr lang="en-GB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7735" y="6451600"/>
            <a:ext cx="198120" cy="121920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800"/>
            </a:lvl1pPr>
          </a:lstStyle>
          <a:p>
            <a:fld id="{30404552-9C77-47C1-A6CD-281C9B2A06A1}" type="slidenum">
              <a:rPr lang="en-GB" smtClean="0"/>
              <a:pPr/>
              <a:t>‹#›</a:t>
            </a:fld>
            <a:r>
              <a:rPr lang="en-GB" smtClean="0"/>
              <a:t> • </a:t>
            </a:r>
            <a:endParaRPr lang="en-GB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642000" y="6456239"/>
            <a:ext cx="2160000" cy="123111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800">
                <a:latin typeface="+mn-lt"/>
                <a:cs typeface="Arial" pitchFamily="34" charset="0"/>
              </a:defRPr>
            </a:lvl1pPr>
          </a:lstStyle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470426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,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698470" y="1124744"/>
            <a:ext cx="4104000" cy="4509255"/>
          </a:xfrm>
        </p:spPr>
        <p:txBody>
          <a:bodyPr>
            <a:noAutofit/>
          </a:bodyPr>
          <a:lstStyle>
            <a:lvl1pPr marL="285750" indent="-284400" defTabSz="0">
              <a:spcBef>
                <a:spcPts val="800"/>
              </a:spcBef>
              <a:buFont typeface="Arial" pitchFamily="34" charset="0"/>
              <a:buChar char="•"/>
              <a:defRPr sz="1400">
                <a:latin typeface="+mn-lt"/>
                <a:cs typeface="Arial" pitchFamily="34" charset="0"/>
              </a:defRPr>
            </a:lvl1pPr>
            <a:lvl2pPr marL="645750" indent="-284400">
              <a:buFont typeface="Arial" pitchFamily="34" charset="0"/>
              <a:buChar char="•"/>
              <a:defRPr sz="1400">
                <a:latin typeface="+mn-lt"/>
              </a:defRPr>
            </a:lvl2pPr>
            <a:lvl3pPr marL="1005750" indent="-284400">
              <a:buFont typeface="Arial" pitchFamily="34" charset="0"/>
              <a:buChar char="•"/>
              <a:defRPr sz="1400">
                <a:latin typeface="+mn-lt"/>
              </a:defRPr>
            </a:lvl3pPr>
            <a:lvl4pPr marL="1365750" indent="-284400">
              <a:buFont typeface="Arial" pitchFamily="34" charset="0"/>
              <a:buChar char="•"/>
              <a:defRPr sz="1400">
                <a:latin typeface="+mn-lt"/>
              </a:defRPr>
            </a:lvl4pPr>
            <a:lvl5pPr marL="1725750" indent="-284400">
              <a:buFont typeface="Arial" pitchFamily="34" charset="0"/>
              <a:buChar char="•"/>
              <a:defRPr sz="1400">
                <a:latin typeface="+mn-lt"/>
              </a:defRPr>
            </a:lvl5pPr>
            <a:lvl6pPr marL="2084400" indent="-284400">
              <a:defRPr sz="1400">
                <a:latin typeface="+mn-lt"/>
              </a:defRPr>
            </a:lvl6pPr>
            <a:lvl7pPr marL="2444400" indent="-284400">
              <a:defRPr sz="1400">
                <a:latin typeface="+mn-lt"/>
              </a:defRPr>
            </a:lvl7pPr>
            <a:lvl8pPr marL="2804400" indent="-284400">
              <a:defRPr sz="1400">
                <a:latin typeface="+mn-lt"/>
              </a:defRPr>
            </a:lvl8pPr>
            <a:lvl9pPr marL="3164400" indent="-284400">
              <a:defRPr sz="1400">
                <a:latin typeface="+mn-lt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32525" y="5094000"/>
            <a:ext cx="3978688" cy="540000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3"/>
          <p:cNvSpPr>
            <a:spLocks noGrp="1" noChangeAspect="1"/>
          </p:cNvSpPr>
          <p:nvPr>
            <p:ph type="pic" sz="quarter" idx="16"/>
          </p:nvPr>
        </p:nvSpPr>
        <p:spPr>
          <a:xfrm>
            <a:off x="0" y="1188000"/>
            <a:ext cx="4320000" cy="3816000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642100" y="6604000"/>
            <a:ext cx="2159000" cy="121920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800" i="1">
                <a:latin typeface="+mn-lt"/>
                <a:cs typeface="Arial" pitchFamily="34" charset="0"/>
              </a:defRPr>
            </a:lvl1pPr>
          </a:lstStyle>
          <a:p>
            <a:r>
              <a:rPr lang="en-GB" smtClean="0"/>
              <a:t> • 01/09/2014</a:t>
            </a:r>
            <a:endParaRPr lang="en-GB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7735" y="6451600"/>
            <a:ext cx="198120" cy="121920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800"/>
            </a:lvl1pPr>
          </a:lstStyle>
          <a:p>
            <a:fld id="{30404552-9C77-47C1-A6CD-281C9B2A06A1}" type="slidenum">
              <a:rPr lang="en-GB" smtClean="0"/>
              <a:pPr/>
              <a:t>‹#›</a:t>
            </a:fld>
            <a:r>
              <a:rPr lang="en-GB" smtClean="0"/>
              <a:t> • </a:t>
            </a:r>
            <a:endParaRPr lang="en-GB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642000" y="6456239"/>
            <a:ext cx="2160000" cy="123111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800">
                <a:latin typeface="+mn-lt"/>
                <a:cs typeface="Arial" pitchFamily="34" charset="0"/>
              </a:defRPr>
            </a:lvl1pPr>
          </a:lstStyle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253096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8"/>
          <p:cNvGrpSpPr/>
          <p:nvPr/>
        </p:nvGrpSpPr>
        <p:grpSpPr>
          <a:xfrm>
            <a:off x="0" y="6382190"/>
            <a:ext cx="6799263" cy="482600"/>
            <a:chOff x="-8963" y="6382190"/>
            <a:chExt cx="6799263" cy="482600"/>
          </a:xfrm>
        </p:grpSpPr>
        <p:sp>
          <p:nvSpPr>
            <p:cNvPr id="8" name="Ellips 8"/>
            <p:cNvSpPr/>
            <p:nvPr/>
          </p:nvSpPr>
          <p:spPr bwMode="ltGray">
            <a:xfrm>
              <a:off x="-8963" y="6382190"/>
              <a:ext cx="6799263" cy="482600"/>
            </a:xfrm>
            <a:custGeom>
              <a:avLst/>
              <a:gdLst/>
              <a:ahLst/>
              <a:cxnLst/>
              <a:rect l="l" t="t" r="r" b="b"/>
              <a:pathLst>
                <a:path w="6799700" h="483713">
                  <a:moveTo>
                    <a:pt x="1466919" y="0"/>
                  </a:moveTo>
                  <a:cubicBezTo>
                    <a:pt x="3567811" y="0"/>
                    <a:pt x="5462438" y="185634"/>
                    <a:pt x="6799700" y="483713"/>
                  </a:cubicBezTo>
                  <a:lnTo>
                    <a:pt x="6354407" y="483713"/>
                  </a:lnTo>
                  <a:cubicBezTo>
                    <a:pt x="5039276" y="220593"/>
                    <a:pt x="3261587" y="59584"/>
                    <a:pt x="1304994" y="59584"/>
                  </a:cubicBezTo>
                  <a:cubicBezTo>
                    <a:pt x="859592" y="59584"/>
                    <a:pt x="423461" y="67928"/>
                    <a:pt x="0" y="85366"/>
                  </a:cubicBezTo>
                  <a:lnTo>
                    <a:pt x="0" y="30959"/>
                  </a:lnTo>
                  <a:cubicBezTo>
                    <a:pt x="473977" y="10615"/>
                    <a:pt x="964551" y="0"/>
                    <a:pt x="1466919" y="0"/>
                  </a:cubicBezTo>
                  <a:close/>
                </a:path>
              </a:pathLst>
            </a:custGeom>
            <a:gradFill>
              <a:gsLst>
                <a:gs pos="30000">
                  <a:srgbClr val="005284">
                    <a:alpha val="68235"/>
                  </a:srgbClr>
                </a:gs>
                <a:gs pos="100000">
                  <a:srgbClr val="0060A1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9" name="Ellips 8"/>
            <p:cNvSpPr/>
            <p:nvPr/>
          </p:nvSpPr>
          <p:spPr bwMode="ltGray">
            <a:xfrm>
              <a:off x="-8963" y="6436666"/>
              <a:ext cx="6353999" cy="423153"/>
            </a:xfrm>
            <a:custGeom>
              <a:avLst/>
              <a:gdLst/>
              <a:ahLst/>
              <a:cxnLst/>
              <a:rect l="l" t="t" r="r" b="b"/>
              <a:pathLst>
                <a:path w="6354407" h="424129">
                  <a:moveTo>
                    <a:pt x="1304994" y="0"/>
                  </a:moveTo>
                  <a:cubicBezTo>
                    <a:pt x="3261587" y="0"/>
                    <a:pt x="5039276" y="161009"/>
                    <a:pt x="6354407" y="424129"/>
                  </a:cubicBezTo>
                  <a:lnTo>
                    <a:pt x="0" y="424129"/>
                  </a:lnTo>
                  <a:lnTo>
                    <a:pt x="0" y="25782"/>
                  </a:lnTo>
                  <a:cubicBezTo>
                    <a:pt x="423461" y="8344"/>
                    <a:pt x="859592" y="0"/>
                    <a:pt x="1304994" y="0"/>
                  </a:cubicBezTo>
                  <a:close/>
                </a:path>
              </a:pathLst>
            </a:custGeom>
            <a:gradFill flip="none" rotWithShape="1">
              <a:gsLst>
                <a:gs pos="47000">
                  <a:srgbClr val="005284"/>
                </a:gs>
                <a:gs pos="100000">
                  <a:schemeClr val="bg1"/>
                </a:gs>
              </a:gsLst>
              <a:lin ang="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">
          <a:xfrm>
            <a:off x="360000" y="360000"/>
            <a:ext cx="2331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360000" y="1772816"/>
            <a:ext cx="8461158" cy="3861222"/>
          </a:xfrm>
        </p:spPr>
        <p:txBody>
          <a:bodyPr wrap="square"/>
          <a:lstStyle>
            <a:lvl1pPr marL="342900" indent="-3429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  <a:defRPr sz="2500" b="1">
                <a:solidFill>
                  <a:srgbClr val="005284"/>
                </a:solidFill>
              </a:defRPr>
            </a:lvl1pPr>
            <a:lvl2pPr marL="702000" indent="-3429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  <a:defRPr sz="2500" b="1">
                <a:solidFill>
                  <a:srgbClr val="005284"/>
                </a:solidFill>
              </a:defRPr>
            </a:lvl2pPr>
            <a:lvl3pPr marL="1062000" indent="-3429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  <a:defRPr sz="2500" b="1">
                <a:solidFill>
                  <a:srgbClr val="005284"/>
                </a:solidFill>
              </a:defRPr>
            </a:lvl3pPr>
            <a:lvl4pPr marL="1422000" indent="-3429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  <a:defRPr sz="2500" b="1">
                <a:solidFill>
                  <a:srgbClr val="005284"/>
                </a:solidFill>
              </a:defRPr>
            </a:lvl4pPr>
            <a:lvl5pPr marL="1782000" indent="-34290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  <a:defRPr sz="2500" b="1">
                <a:solidFill>
                  <a:srgbClr val="005284"/>
                </a:solidFill>
              </a:defRPr>
            </a:lvl5pPr>
            <a:lvl6pPr marL="2142000" indent="-342000"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  <a:defRPr sz="2500" b="1">
                <a:solidFill>
                  <a:srgbClr val="005284"/>
                </a:solidFill>
              </a:defRPr>
            </a:lvl6pPr>
            <a:lvl7pPr marL="2502000" indent="-342000">
              <a:spcBef>
                <a:spcPts val="900"/>
              </a:spcBef>
              <a:spcAft>
                <a:spcPts val="900"/>
              </a:spcAft>
              <a:defRPr sz="2500" b="1">
                <a:solidFill>
                  <a:srgbClr val="005284"/>
                </a:solidFill>
              </a:defRPr>
            </a:lvl7pPr>
            <a:lvl8pPr marL="2862000" indent="-342000">
              <a:spcBef>
                <a:spcPts val="900"/>
              </a:spcBef>
              <a:spcAft>
                <a:spcPts val="900"/>
              </a:spcAft>
              <a:defRPr sz="2500" baseline="0">
                <a:solidFill>
                  <a:srgbClr val="005284"/>
                </a:solidFill>
              </a:defRPr>
            </a:lvl8pPr>
            <a:lvl9pPr marL="3222000" indent="-342000">
              <a:spcBef>
                <a:spcPts val="900"/>
              </a:spcBef>
              <a:spcAft>
                <a:spcPts val="900"/>
              </a:spcAft>
              <a:defRPr sz="2500" baseline="0">
                <a:solidFill>
                  <a:srgbClr val="00528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2552604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divider, image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">
          <a:xfrm>
            <a:off x="360000" y="360000"/>
            <a:ext cx="2331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359999" y="1916832"/>
            <a:ext cx="5400000" cy="3717206"/>
          </a:xfrm>
        </p:spPr>
        <p:txBody>
          <a:bodyPr wrap="square">
            <a:noAutofit/>
          </a:bodyPr>
          <a:lstStyle>
            <a:lvl1pPr marL="285750" indent="-28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 sz="1500" b="1">
                <a:solidFill>
                  <a:srgbClr val="005284"/>
                </a:solidFill>
                <a:latin typeface="+mn-lt"/>
              </a:defRPr>
            </a:lvl1pPr>
            <a:lvl2pPr marL="644400" indent="-28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500" b="1">
                <a:solidFill>
                  <a:srgbClr val="005284"/>
                </a:solidFill>
                <a:latin typeface="+mn-lt"/>
              </a:defRPr>
            </a:lvl2pPr>
            <a:lvl3pPr marL="1004400" indent="-28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500" b="1">
                <a:solidFill>
                  <a:srgbClr val="005284"/>
                </a:solidFill>
                <a:latin typeface="+mn-lt"/>
              </a:defRPr>
            </a:lvl3pPr>
            <a:lvl4pPr marL="1364400" indent="-28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500" b="1">
                <a:solidFill>
                  <a:srgbClr val="005284"/>
                </a:solidFill>
                <a:latin typeface="+mn-lt"/>
              </a:defRPr>
            </a:lvl4pPr>
            <a:lvl5pPr marL="1724400" indent="-2844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1500" b="1">
                <a:solidFill>
                  <a:srgbClr val="005284"/>
                </a:solidFill>
                <a:latin typeface="+mn-lt"/>
              </a:defRPr>
            </a:lvl5pPr>
            <a:lvl6pPr marL="2084400" indent="-284400">
              <a:spcBef>
                <a:spcPts val="300"/>
              </a:spcBef>
              <a:spcAft>
                <a:spcPts val="300"/>
              </a:spcAft>
              <a:defRPr sz="1500" b="1">
                <a:solidFill>
                  <a:srgbClr val="005284"/>
                </a:solidFill>
              </a:defRPr>
            </a:lvl6pPr>
            <a:lvl7pPr marL="2444400" indent="-284400">
              <a:spcBef>
                <a:spcPts val="300"/>
              </a:spcBef>
              <a:spcAft>
                <a:spcPts val="300"/>
              </a:spcAft>
              <a:defRPr sz="1500" b="1">
                <a:solidFill>
                  <a:srgbClr val="005284"/>
                </a:solidFill>
              </a:defRPr>
            </a:lvl7pPr>
            <a:lvl8pPr marL="2804400" indent="-284400">
              <a:spcBef>
                <a:spcPts val="300"/>
              </a:spcBef>
              <a:spcAft>
                <a:spcPts val="300"/>
              </a:spcAft>
              <a:defRPr sz="1500" b="1">
                <a:solidFill>
                  <a:srgbClr val="005284"/>
                </a:solidFill>
              </a:defRPr>
            </a:lvl8pPr>
            <a:lvl9pPr marL="3164400" indent="-284400">
              <a:spcBef>
                <a:spcPts val="300"/>
              </a:spcBef>
              <a:spcAft>
                <a:spcPts val="300"/>
              </a:spcAft>
              <a:defRPr sz="1500" b="1" baseline="0">
                <a:solidFill>
                  <a:srgbClr val="005284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Picture Placeholder 7"/>
          <p:cNvSpPr>
            <a:spLocks noGrp="1" noChangeAspect="1"/>
          </p:cNvSpPr>
          <p:nvPr>
            <p:ph type="pic" sz="quarter" idx="11"/>
          </p:nvPr>
        </p:nvSpPr>
        <p:spPr>
          <a:xfrm>
            <a:off x="5904400" y="1980000"/>
            <a:ext cx="3240000" cy="334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upp 8"/>
          <p:cNvGrpSpPr/>
          <p:nvPr/>
        </p:nvGrpSpPr>
        <p:grpSpPr>
          <a:xfrm>
            <a:off x="0" y="6382190"/>
            <a:ext cx="6799263" cy="482600"/>
            <a:chOff x="-8963" y="6382190"/>
            <a:chExt cx="6799263" cy="482600"/>
          </a:xfrm>
        </p:grpSpPr>
        <p:sp>
          <p:nvSpPr>
            <p:cNvPr id="9" name="Ellips 8"/>
            <p:cNvSpPr/>
            <p:nvPr/>
          </p:nvSpPr>
          <p:spPr bwMode="ltGray">
            <a:xfrm>
              <a:off x="-8963" y="6382190"/>
              <a:ext cx="6799263" cy="482600"/>
            </a:xfrm>
            <a:custGeom>
              <a:avLst/>
              <a:gdLst/>
              <a:ahLst/>
              <a:cxnLst/>
              <a:rect l="l" t="t" r="r" b="b"/>
              <a:pathLst>
                <a:path w="6799700" h="483713">
                  <a:moveTo>
                    <a:pt x="1466919" y="0"/>
                  </a:moveTo>
                  <a:cubicBezTo>
                    <a:pt x="3567811" y="0"/>
                    <a:pt x="5462438" y="185634"/>
                    <a:pt x="6799700" y="483713"/>
                  </a:cubicBezTo>
                  <a:lnTo>
                    <a:pt x="6354407" y="483713"/>
                  </a:lnTo>
                  <a:cubicBezTo>
                    <a:pt x="5039276" y="220593"/>
                    <a:pt x="3261587" y="59584"/>
                    <a:pt x="1304994" y="59584"/>
                  </a:cubicBezTo>
                  <a:cubicBezTo>
                    <a:pt x="859592" y="59584"/>
                    <a:pt x="423461" y="67928"/>
                    <a:pt x="0" y="85366"/>
                  </a:cubicBezTo>
                  <a:lnTo>
                    <a:pt x="0" y="30959"/>
                  </a:lnTo>
                  <a:cubicBezTo>
                    <a:pt x="473977" y="10615"/>
                    <a:pt x="964551" y="0"/>
                    <a:pt x="1466919" y="0"/>
                  </a:cubicBezTo>
                  <a:close/>
                </a:path>
              </a:pathLst>
            </a:custGeom>
            <a:gradFill>
              <a:gsLst>
                <a:gs pos="30000">
                  <a:srgbClr val="005284">
                    <a:alpha val="68235"/>
                  </a:srgbClr>
                </a:gs>
                <a:gs pos="100000">
                  <a:srgbClr val="0060A1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0" name="Ellips 8"/>
            <p:cNvSpPr/>
            <p:nvPr/>
          </p:nvSpPr>
          <p:spPr bwMode="ltGray">
            <a:xfrm>
              <a:off x="-8963" y="6436666"/>
              <a:ext cx="6353999" cy="423153"/>
            </a:xfrm>
            <a:custGeom>
              <a:avLst/>
              <a:gdLst/>
              <a:ahLst/>
              <a:cxnLst/>
              <a:rect l="l" t="t" r="r" b="b"/>
              <a:pathLst>
                <a:path w="6354407" h="424129">
                  <a:moveTo>
                    <a:pt x="1304994" y="0"/>
                  </a:moveTo>
                  <a:cubicBezTo>
                    <a:pt x="3261587" y="0"/>
                    <a:pt x="5039276" y="161009"/>
                    <a:pt x="6354407" y="424129"/>
                  </a:cubicBezTo>
                  <a:lnTo>
                    <a:pt x="0" y="424129"/>
                  </a:lnTo>
                  <a:lnTo>
                    <a:pt x="0" y="25782"/>
                  </a:lnTo>
                  <a:cubicBezTo>
                    <a:pt x="423461" y="8344"/>
                    <a:pt x="859592" y="0"/>
                    <a:pt x="1304994" y="0"/>
                  </a:cubicBezTo>
                  <a:close/>
                </a:path>
              </a:pathLst>
            </a:custGeom>
            <a:gradFill flip="none" rotWithShape="1">
              <a:gsLst>
                <a:gs pos="47000">
                  <a:srgbClr val="005284"/>
                </a:gs>
                <a:gs pos="100000">
                  <a:schemeClr val="bg1"/>
                </a:gs>
              </a:gsLst>
              <a:lin ang="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169115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6642100" y="6604000"/>
            <a:ext cx="2159000" cy="121920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800" i="1">
                <a:latin typeface="+mn-lt"/>
                <a:cs typeface="Arial" pitchFamily="34" charset="0"/>
              </a:defRPr>
            </a:lvl1pPr>
          </a:lstStyle>
          <a:p>
            <a:r>
              <a:rPr lang="en-GB" smtClean="0"/>
              <a:t> • 01/09/2014</a:t>
            </a: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7735" y="6451600"/>
            <a:ext cx="198120" cy="121920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800"/>
            </a:lvl1pPr>
          </a:lstStyle>
          <a:p>
            <a:fld id="{30404552-9C77-47C1-A6CD-281C9B2A06A1}" type="slidenum">
              <a:rPr lang="en-GB" smtClean="0"/>
              <a:pPr/>
              <a:t>‹#›</a:t>
            </a:fld>
            <a:r>
              <a:rPr lang="en-GB" smtClean="0"/>
              <a:t> • </a:t>
            </a:r>
            <a:endParaRPr lang="en-GB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642000" y="6456239"/>
            <a:ext cx="2160000" cy="123111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800">
                <a:latin typeface="+mn-lt"/>
                <a:cs typeface="Arial" pitchFamily="34" charset="0"/>
              </a:defRPr>
            </a:lvl1pPr>
          </a:lstStyle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768028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642100" y="6604000"/>
            <a:ext cx="2159000" cy="121920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800" i="1">
                <a:latin typeface="+mn-lt"/>
                <a:cs typeface="Arial" pitchFamily="34" charset="0"/>
              </a:defRPr>
            </a:lvl1pPr>
          </a:lstStyle>
          <a:p>
            <a:r>
              <a:rPr lang="en-GB" smtClean="0"/>
              <a:t> • 01/09/2014</a:t>
            </a: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7735" y="6451600"/>
            <a:ext cx="198120" cy="121920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800"/>
            </a:lvl1pPr>
          </a:lstStyle>
          <a:p>
            <a:fld id="{30404552-9C77-47C1-A6CD-281C9B2A06A1}" type="slidenum">
              <a:rPr lang="en-GB" smtClean="0"/>
              <a:pPr/>
              <a:t>‹#›</a:t>
            </a:fld>
            <a:r>
              <a:rPr lang="en-GB" smtClean="0"/>
              <a:t> • </a:t>
            </a:r>
            <a:endParaRPr lang="en-GB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642000" y="6456239"/>
            <a:ext cx="2160000" cy="123111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800">
                <a:latin typeface="+mn-lt"/>
                <a:cs typeface="Arial" pitchFamily="34" charset="0"/>
              </a:defRPr>
            </a:lvl1pPr>
          </a:lstStyle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4001483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2978950"/>
            <a:ext cx="4320480" cy="495055"/>
          </a:xfrm>
        </p:spPr>
        <p:txBody>
          <a:bodyPr wrap="square" lIns="0" tIns="0" rIns="0" bIns="0" anchor="b" anchorCtr="0">
            <a:noAutofit/>
          </a:bodyPr>
          <a:lstStyle>
            <a:lvl1pPr algn="ctr">
              <a:defRPr sz="2200" b="1">
                <a:solidFill>
                  <a:srgbClr val="191919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6765" y="4149080"/>
            <a:ext cx="4275476" cy="5040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191919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">
          <a:xfrm>
            <a:off x="3398454" y="2088000"/>
            <a:ext cx="2340000" cy="50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 8"/>
          <p:cNvGrpSpPr/>
          <p:nvPr/>
        </p:nvGrpSpPr>
        <p:grpSpPr>
          <a:xfrm>
            <a:off x="0" y="6382190"/>
            <a:ext cx="6799263" cy="482600"/>
            <a:chOff x="-8963" y="6382190"/>
            <a:chExt cx="6799263" cy="482600"/>
          </a:xfrm>
        </p:grpSpPr>
        <p:sp>
          <p:nvSpPr>
            <p:cNvPr id="11" name="Ellips 8"/>
            <p:cNvSpPr/>
            <p:nvPr/>
          </p:nvSpPr>
          <p:spPr bwMode="ltGray">
            <a:xfrm>
              <a:off x="-8963" y="6382190"/>
              <a:ext cx="6799263" cy="482600"/>
            </a:xfrm>
            <a:custGeom>
              <a:avLst/>
              <a:gdLst/>
              <a:ahLst/>
              <a:cxnLst/>
              <a:rect l="l" t="t" r="r" b="b"/>
              <a:pathLst>
                <a:path w="6799700" h="483713">
                  <a:moveTo>
                    <a:pt x="1466919" y="0"/>
                  </a:moveTo>
                  <a:cubicBezTo>
                    <a:pt x="3567811" y="0"/>
                    <a:pt x="5462438" y="185634"/>
                    <a:pt x="6799700" y="483713"/>
                  </a:cubicBezTo>
                  <a:lnTo>
                    <a:pt x="6354407" y="483713"/>
                  </a:lnTo>
                  <a:cubicBezTo>
                    <a:pt x="5039276" y="220593"/>
                    <a:pt x="3261587" y="59584"/>
                    <a:pt x="1304994" y="59584"/>
                  </a:cubicBezTo>
                  <a:cubicBezTo>
                    <a:pt x="859592" y="59584"/>
                    <a:pt x="423461" y="67928"/>
                    <a:pt x="0" y="85366"/>
                  </a:cubicBezTo>
                  <a:lnTo>
                    <a:pt x="0" y="30959"/>
                  </a:lnTo>
                  <a:cubicBezTo>
                    <a:pt x="473977" y="10615"/>
                    <a:pt x="964551" y="0"/>
                    <a:pt x="1466919" y="0"/>
                  </a:cubicBezTo>
                  <a:close/>
                </a:path>
              </a:pathLst>
            </a:custGeom>
            <a:gradFill>
              <a:gsLst>
                <a:gs pos="30000">
                  <a:srgbClr val="005284">
                    <a:alpha val="68235"/>
                  </a:srgbClr>
                </a:gs>
                <a:gs pos="100000">
                  <a:srgbClr val="0060A1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2" name="Ellips 8"/>
            <p:cNvSpPr/>
            <p:nvPr/>
          </p:nvSpPr>
          <p:spPr bwMode="ltGray">
            <a:xfrm>
              <a:off x="-8963" y="6436666"/>
              <a:ext cx="6353999" cy="423153"/>
            </a:xfrm>
            <a:custGeom>
              <a:avLst/>
              <a:gdLst/>
              <a:ahLst/>
              <a:cxnLst/>
              <a:rect l="l" t="t" r="r" b="b"/>
              <a:pathLst>
                <a:path w="6354407" h="424129">
                  <a:moveTo>
                    <a:pt x="1304994" y="0"/>
                  </a:moveTo>
                  <a:cubicBezTo>
                    <a:pt x="3261587" y="0"/>
                    <a:pt x="5039276" y="161009"/>
                    <a:pt x="6354407" y="424129"/>
                  </a:cubicBezTo>
                  <a:lnTo>
                    <a:pt x="0" y="424129"/>
                  </a:lnTo>
                  <a:lnTo>
                    <a:pt x="0" y="25782"/>
                  </a:lnTo>
                  <a:cubicBezTo>
                    <a:pt x="423461" y="8344"/>
                    <a:pt x="859592" y="0"/>
                    <a:pt x="1304994" y="0"/>
                  </a:cubicBezTo>
                  <a:close/>
                </a:path>
              </a:pathLst>
            </a:custGeom>
            <a:gradFill flip="none" rotWithShape="1">
              <a:gsLst>
                <a:gs pos="47000">
                  <a:srgbClr val="005284"/>
                </a:gs>
                <a:gs pos="100000">
                  <a:schemeClr val="bg1"/>
                </a:gs>
              </a:gsLst>
              <a:lin ang="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pic>
        <p:nvPicPr>
          <p:cNvPr id="4" name="NORDEALOGO" descr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">
          <a:xfrm>
            <a:off x="6965345" y="6318250"/>
            <a:ext cx="1746855" cy="32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276415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6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97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60000" y="233645"/>
            <a:ext cx="8461376" cy="5850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60000" y="1043999"/>
            <a:ext cx="8461376" cy="4617025"/>
          </a:xfrm>
          <a:prstGeom prst="rect">
            <a:avLst/>
          </a:prstGeom>
        </p:spPr>
        <p:txBody>
          <a:bodyPr vert="horz" lIns="0" tIns="0" rIns="0" bIns="0" spcCol="0" rtlCol="0">
            <a:noAutofit/>
          </a:bodyPr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6642100" y="6604000"/>
            <a:ext cx="2159000" cy="121920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800" i="1">
                <a:latin typeface="+mn-lt"/>
                <a:cs typeface="Arial" pitchFamily="34" charset="0"/>
              </a:defRPr>
            </a:lvl1pPr>
          </a:lstStyle>
          <a:p>
            <a:r>
              <a:rPr lang="en-GB" smtClean="0"/>
              <a:t> • 01/09/2014</a:t>
            </a:r>
            <a:endParaRPr lang="en-GB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7735" y="6451600"/>
            <a:ext cx="198120" cy="121920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800"/>
            </a:lvl1pPr>
          </a:lstStyle>
          <a:p>
            <a:fld id="{30404552-9C77-47C1-A6CD-281C9B2A06A1}" type="slidenum">
              <a:rPr lang="en-GB" smtClean="0"/>
              <a:pPr/>
              <a:t>‹#›</a:t>
            </a:fld>
            <a:r>
              <a:rPr lang="en-GB" smtClean="0"/>
              <a:t> • </a:t>
            </a:r>
            <a:endParaRPr lang="en-GB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642000" y="6456239"/>
            <a:ext cx="2160000" cy="123111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800">
                <a:latin typeface="+mn-lt"/>
                <a:cs typeface="Arial" pitchFamily="34" charset="0"/>
              </a:defRPr>
            </a:lvl1pPr>
          </a:lstStyle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277923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105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909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756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8941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177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740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4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888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843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974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2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0877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ront Page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705322"/>
            <a:ext cx="5058000" cy="1206134"/>
          </a:xfrm>
        </p:spPr>
        <p:txBody>
          <a:bodyPr wrap="square" lIns="0" tIns="0" rIns="0" bIns="0" anchor="b" anchorCtr="0">
            <a:noAutofit/>
          </a:bodyPr>
          <a:lstStyle>
            <a:lvl1pPr algn="l">
              <a:defRPr sz="4200" b="0">
                <a:solidFill>
                  <a:srgbClr val="005284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4420800"/>
            <a:ext cx="5058000" cy="30788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rgbClr val="191919"/>
                </a:solidFill>
                <a:latin typeface="+mj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0"/>
          </p:nvPr>
        </p:nvSpPr>
        <p:spPr>
          <a:xfrm>
            <a:off x="5904400" y="1980000"/>
            <a:ext cx="3240000" cy="334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">
          <a:xfrm>
            <a:off x="540000" y="756000"/>
            <a:ext cx="333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 8"/>
          <p:cNvGrpSpPr/>
          <p:nvPr/>
        </p:nvGrpSpPr>
        <p:grpSpPr>
          <a:xfrm>
            <a:off x="0" y="6382190"/>
            <a:ext cx="6799263" cy="482600"/>
            <a:chOff x="-8963" y="6382190"/>
            <a:chExt cx="6799263" cy="482600"/>
          </a:xfrm>
        </p:grpSpPr>
        <p:sp>
          <p:nvSpPr>
            <p:cNvPr id="11" name="Ellips 8"/>
            <p:cNvSpPr/>
            <p:nvPr/>
          </p:nvSpPr>
          <p:spPr bwMode="ltGray">
            <a:xfrm>
              <a:off x="-8963" y="6382190"/>
              <a:ext cx="6799263" cy="482600"/>
            </a:xfrm>
            <a:custGeom>
              <a:avLst/>
              <a:gdLst/>
              <a:ahLst/>
              <a:cxnLst/>
              <a:rect l="l" t="t" r="r" b="b"/>
              <a:pathLst>
                <a:path w="6799700" h="483713">
                  <a:moveTo>
                    <a:pt x="1466919" y="0"/>
                  </a:moveTo>
                  <a:cubicBezTo>
                    <a:pt x="3567811" y="0"/>
                    <a:pt x="5462438" y="185634"/>
                    <a:pt x="6799700" y="483713"/>
                  </a:cubicBezTo>
                  <a:lnTo>
                    <a:pt x="6354407" y="483713"/>
                  </a:lnTo>
                  <a:cubicBezTo>
                    <a:pt x="5039276" y="220593"/>
                    <a:pt x="3261587" y="59584"/>
                    <a:pt x="1304994" y="59584"/>
                  </a:cubicBezTo>
                  <a:cubicBezTo>
                    <a:pt x="859592" y="59584"/>
                    <a:pt x="423461" y="67928"/>
                    <a:pt x="0" y="85366"/>
                  </a:cubicBezTo>
                  <a:lnTo>
                    <a:pt x="0" y="30959"/>
                  </a:lnTo>
                  <a:cubicBezTo>
                    <a:pt x="473977" y="10615"/>
                    <a:pt x="964551" y="0"/>
                    <a:pt x="1466919" y="0"/>
                  </a:cubicBezTo>
                  <a:close/>
                </a:path>
              </a:pathLst>
            </a:custGeom>
            <a:gradFill>
              <a:gsLst>
                <a:gs pos="30000">
                  <a:srgbClr val="005284">
                    <a:alpha val="68235"/>
                  </a:srgbClr>
                </a:gs>
                <a:gs pos="100000">
                  <a:srgbClr val="0060A1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2" name="Ellips 8"/>
            <p:cNvSpPr/>
            <p:nvPr/>
          </p:nvSpPr>
          <p:spPr bwMode="ltGray">
            <a:xfrm>
              <a:off x="-8963" y="6436666"/>
              <a:ext cx="6353999" cy="423153"/>
            </a:xfrm>
            <a:custGeom>
              <a:avLst/>
              <a:gdLst/>
              <a:ahLst/>
              <a:cxnLst/>
              <a:rect l="l" t="t" r="r" b="b"/>
              <a:pathLst>
                <a:path w="6354407" h="424129">
                  <a:moveTo>
                    <a:pt x="1304994" y="0"/>
                  </a:moveTo>
                  <a:cubicBezTo>
                    <a:pt x="3261587" y="0"/>
                    <a:pt x="5039276" y="161009"/>
                    <a:pt x="6354407" y="424129"/>
                  </a:cubicBezTo>
                  <a:lnTo>
                    <a:pt x="0" y="424129"/>
                  </a:lnTo>
                  <a:lnTo>
                    <a:pt x="0" y="25782"/>
                  </a:lnTo>
                  <a:cubicBezTo>
                    <a:pt x="423461" y="8344"/>
                    <a:pt x="859592" y="0"/>
                    <a:pt x="1304994" y="0"/>
                  </a:cubicBezTo>
                  <a:close/>
                </a:path>
              </a:pathLst>
            </a:custGeom>
            <a:gradFill flip="none" rotWithShape="1">
              <a:gsLst>
                <a:gs pos="47000">
                  <a:srgbClr val="005284"/>
                </a:gs>
                <a:gs pos="100000">
                  <a:schemeClr val="bg1"/>
                </a:gs>
              </a:gsLst>
              <a:lin ang="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pic>
        <p:nvPicPr>
          <p:cNvPr id="4" name="NORDEALOGO" descr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">
          <a:xfrm>
            <a:off x="6965345" y="6318250"/>
            <a:ext cx="1746855" cy="32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980136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3193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2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49241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256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912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6/21/2015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5FCBEF"/>
                </a:solidFill>
              </a:rPr>
              <a:pPr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109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0" y="990000"/>
            <a:ext cx="5310187" cy="450050"/>
          </a:xfrm>
        </p:spPr>
        <p:txBody>
          <a:bodyPr lIns="0" tIns="0" rIns="0" bIns="0" anchor="b" anchorCtr="0">
            <a:noAutofit/>
          </a:bodyPr>
          <a:lstStyle>
            <a:lvl1pPr algn="l">
              <a:defRPr sz="2200" b="1">
                <a:solidFill>
                  <a:srgbClr val="191919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0" y="1772816"/>
            <a:ext cx="5310187" cy="3861222"/>
          </a:xfrm>
        </p:spPr>
        <p:txBody>
          <a:bodyPr>
            <a:noAutofit/>
          </a:bodyPr>
          <a:lstStyle>
            <a:lvl1pPr marL="0" indent="0" defTabSz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latin typeface="+mn-lt"/>
                <a:cs typeface="Arial" pitchFamily="34" charset="0"/>
              </a:defRPr>
            </a:lvl1pPr>
            <a:lvl2pPr marL="358650" indent="0">
              <a:buFontTx/>
              <a:buNone/>
              <a:defRPr sz="1400">
                <a:latin typeface="+mn-lt"/>
              </a:defRPr>
            </a:lvl2pPr>
            <a:lvl3pPr marL="718650" indent="0">
              <a:buFontTx/>
              <a:buNone/>
              <a:defRPr sz="1400">
                <a:latin typeface="+mn-lt"/>
              </a:defRPr>
            </a:lvl3pPr>
            <a:lvl4pPr marL="1078650" indent="0">
              <a:buFontTx/>
              <a:buNone/>
              <a:defRPr sz="1400">
                <a:latin typeface="+mn-lt"/>
              </a:defRPr>
            </a:lvl4pPr>
            <a:lvl5pPr marL="1438650" indent="0">
              <a:buFontTx/>
              <a:buNone/>
              <a:defRPr sz="1400">
                <a:latin typeface="+mn-lt"/>
              </a:defRPr>
            </a:lvl5pPr>
            <a:lvl6pPr marL="1798650" indent="0">
              <a:buFontTx/>
              <a:buNone/>
              <a:defRPr sz="1400">
                <a:latin typeface="+mn-lt"/>
              </a:defRPr>
            </a:lvl6pPr>
            <a:lvl7pPr marL="2158650" indent="0">
              <a:buFontTx/>
              <a:buNone/>
              <a:defRPr sz="1400">
                <a:latin typeface="+mn-lt"/>
              </a:defRPr>
            </a:lvl7pPr>
            <a:lvl8pPr marL="2518650" indent="0">
              <a:buFontTx/>
              <a:buNone/>
              <a:defRPr sz="1400">
                <a:latin typeface="+mn-lt"/>
              </a:defRPr>
            </a:lvl8pPr>
            <a:lvl9pPr marL="2878650" indent="0">
              <a:buFontTx/>
              <a:buNone/>
              <a:defRPr sz="1400">
                <a:latin typeface="+mn-lt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Picture Placeholder 8"/>
          <p:cNvSpPr>
            <a:spLocks noGrp="1" noChangeAspect="1"/>
          </p:cNvSpPr>
          <p:nvPr>
            <p:ph type="pic" sz="quarter" idx="14"/>
          </p:nvPr>
        </p:nvSpPr>
        <p:spPr>
          <a:xfrm>
            <a:off x="0" y="1800000"/>
            <a:ext cx="3240000" cy="3348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>
          <a:xfrm>
            <a:off x="6642100" y="6604000"/>
            <a:ext cx="2159000" cy="121920"/>
          </a:xfrm>
        </p:spPr>
        <p:txBody>
          <a:bodyPr/>
          <a:lstStyle/>
          <a:p>
            <a:r>
              <a:rPr lang="en-GB" smtClean="0"/>
              <a:t> • 01/09/2014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8547735" y="6451600"/>
            <a:ext cx="198120" cy="121920"/>
          </a:xfrm>
        </p:spPr>
        <p:txBody>
          <a:bodyPr/>
          <a:lstStyle/>
          <a:p>
            <a:fld id="{30404552-9C77-47C1-A6CD-281C9B2A06A1}" type="slidenum">
              <a:rPr lang="en-GB" smtClean="0"/>
              <a:pPr/>
              <a:t>‹#›</a:t>
            </a:fld>
            <a:r>
              <a:rPr lang="en-GB" smtClean="0"/>
              <a:t> •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923332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990000"/>
            <a:ext cx="5337538" cy="450050"/>
          </a:xfrm>
        </p:spPr>
        <p:txBody>
          <a:bodyPr lIns="0" tIns="0" rIns="0" bIns="0" anchor="b" anchorCtr="0">
            <a:noAutofit/>
          </a:bodyPr>
          <a:lstStyle>
            <a:lvl1pPr algn="l">
              <a:defRPr sz="2200" b="1">
                <a:solidFill>
                  <a:srgbClr val="191919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42100" y="6604000"/>
            <a:ext cx="2159000" cy="121920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800" i="1">
                <a:latin typeface="+mn-lt"/>
                <a:cs typeface="Arial" pitchFamily="34" charset="0"/>
              </a:defRPr>
            </a:lvl1pPr>
          </a:lstStyle>
          <a:p>
            <a:r>
              <a:rPr lang="en-GB" smtClean="0"/>
              <a:t> • 01/09/2014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7735" y="6451600"/>
            <a:ext cx="198120" cy="121920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800"/>
            </a:lvl1pPr>
          </a:lstStyle>
          <a:p>
            <a:fld id="{30404552-9C77-47C1-A6CD-281C9B2A06A1}" type="slidenum">
              <a:rPr lang="en-GB" smtClean="0"/>
              <a:pPr/>
              <a:t>‹#›</a:t>
            </a:fld>
            <a:r>
              <a:rPr lang="en-GB" smtClean="0"/>
              <a:t> • 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0001" y="1771200"/>
            <a:ext cx="5337538" cy="3890048"/>
          </a:xfrm>
        </p:spPr>
        <p:txBody>
          <a:bodyPr>
            <a:noAutofit/>
          </a:bodyPr>
          <a:lstStyle>
            <a:lvl1pPr marL="0" indent="0" defTabSz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latin typeface="+mn-lt"/>
                <a:cs typeface="Arial" pitchFamily="34" charset="0"/>
              </a:defRPr>
            </a:lvl1pPr>
            <a:lvl2pPr marL="358650" indent="0">
              <a:buFontTx/>
              <a:buNone/>
              <a:defRPr sz="1400">
                <a:latin typeface="+mn-lt"/>
              </a:defRPr>
            </a:lvl2pPr>
            <a:lvl3pPr marL="718650" indent="0">
              <a:buFontTx/>
              <a:buNone/>
              <a:defRPr sz="1400">
                <a:latin typeface="+mn-lt"/>
              </a:defRPr>
            </a:lvl3pPr>
            <a:lvl4pPr marL="1078650" indent="0">
              <a:buFontTx/>
              <a:buNone/>
              <a:defRPr sz="1400">
                <a:latin typeface="+mn-lt"/>
              </a:defRPr>
            </a:lvl4pPr>
            <a:lvl5pPr marL="1438650" indent="0">
              <a:buFontTx/>
              <a:buNone/>
              <a:defRPr sz="1400">
                <a:latin typeface="+mn-lt"/>
              </a:defRPr>
            </a:lvl5pPr>
            <a:lvl6pPr marL="1798650" indent="0">
              <a:buFontTx/>
              <a:buNone/>
              <a:defRPr sz="1400">
                <a:latin typeface="+mn-lt"/>
              </a:defRPr>
            </a:lvl6pPr>
            <a:lvl7pPr marL="2158650" indent="0">
              <a:buFontTx/>
              <a:buNone/>
              <a:defRPr sz="1400">
                <a:latin typeface="+mn-lt"/>
              </a:defRPr>
            </a:lvl7pPr>
            <a:lvl8pPr marL="2518650" indent="0">
              <a:buFontTx/>
              <a:buNone/>
              <a:defRPr sz="1400">
                <a:latin typeface="+mn-lt"/>
              </a:defRPr>
            </a:lvl8pPr>
            <a:lvl9pPr marL="2878650" indent="0">
              <a:buFontTx/>
              <a:buNone/>
              <a:defRPr sz="1400">
                <a:latin typeface="+mn-lt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Picture Placeholder 8"/>
          <p:cNvSpPr>
            <a:spLocks noGrp="1" noChangeAspect="1"/>
          </p:cNvSpPr>
          <p:nvPr>
            <p:ph type="pic" sz="quarter" idx="14"/>
          </p:nvPr>
        </p:nvSpPr>
        <p:spPr>
          <a:xfrm>
            <a:off x="5898745" y="1800000"/>
            <a:ext cx="3240000" cy="3348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642000" y="6456239"/>
            <a:ext cx="2160000" cy="123111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800">
                <a:latin typeface="+mn-lt"/>
                <a:cs typeface="Arial" pitchFamily="34" charset="0"/>
              </a:defRPr>
            </a:lvl1pPr>
          </a:lstStyle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978507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,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642100" y="6604000"/>
            <a:ext cx="2159000" cy="121920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800" i="1">
                <a:latin typeface="+mn-lt"/>
                <a:cs typeface="Arial" pitchFamily="34" charset="0"/>
              </a:defRPr>
            </a:lvl1pPr>
          </a:lstStyle>
          <a:p>
            <a:r>
              <a:rPr lang="en-GB" smtClean="0"/>
              <a:t> • 01/09/2014</a:t>
            </a: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7735" y="6451600"/>
            <a:ext cx="198120" cy="121920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800"/>
            </a:lvl1pPr>
          </a:lstStyle>
          <a:p>
            <a:fld id="{30404552-9C77-47C1-A6CD-281C9B2A06A1}" type="slidenum">
              <a:rPr lang="en-GB" smtClean="0"/>
              <a:pPr/>
              <a:t>‹#›</a:t>
            </a:fld>
            <a:r>
              <a:rPr lang="en-GB" smtClean="0"/>
              <a:t> • </a:t>
            </a: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642000" y="6456239"/>
            <a:ext cx="2160000" cy="123111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800">
                <a:latin typeface="+mn-lt"/>
                <a:cs typeface="Arial" pitchFamily="34" charset="0"/>
              </a:defRPr>
            </a:lvl1pPr>
          </a:lstStyle>
          <a:p>
            <a:r>
              <a:rPr lang="en-GB" smtClean="0"/>
              <a:t> 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60000" y="1043999"/>
            <a:ext cx="8461376" cy="4617025"/>
          </a:xfrm>
          <a:prstGeom prst="rect">
            <a:avLst/>
          </a:prstGeom>
        </p:spPr>
        <p:txBody>
          <a:bodyPr vert="horz" lIns="0" tIns="0" rIns="0" bIns="0" spcCol="0" rtlCol="0">
            <a:noAutofit/>
          </a:bodyPr>
          <a:lstStyle>
            <a:lvl1pPr marL="0" indent="0">
              <a:buFont typeface="Arial" pitchFamily="34" charset="0"/>
              <a:buNone/>
              <a:defRPr/>
            </a:lvl1pPr>
            <a:lvl2pPr marL="358650" indent="0">
              <a:buFont typeface="Arial" pitchFamily="34" charset="0"/>
              <a:buNone/>
              <a:defRPr/>
            </a:lvl2pPr>
            <a:lvl3pPr marL="718650" indent="0">
              <a:buFont typeface="Arial" pitchFamily="34" charset="0"/>
              <a:buNone/>
              <a:defRPr/>
            </a:lvl3pPr>
            <a:lvl4pPr marL="1078650" indent="0">
              <a:buFont typeface="Arial" pitchFamily="34" charset="0"/>
              <a:buNone/>
              <a:defRPr/>
            </a:lvl4pPr>
            <a:lvl5pPr marL="1438650" indent="0">
              <a:buFont typeface="Arial" pitchFamily="34" charset="0"/>
              <a:buNone/>
              <a:defRPr/>
            </a:lvl5pPr>
            <a:lvl6pPr marL="1798650" indent="0">
              <a:buFont typeface="Arial" pitchFamily="34" charset="0"/>
              <a:buNone/>
              <a:defRPr/>
            </a:lvl6pPr>
            <a:lvl7pPr marL="2158650" indent="0">
              <a:buFont typeface="Arial" pitchFamily="34" charset="0"/>
              <a:buNone/>
              <a:defRPr/>
            </a:lvl7pPr>
            <a:lvl8pPr marL="2518650" indent="0">
              <a:buFont typeface="Arial" pitchFamily="34" charset="0"/>
              <a:buNone/>
              <a:defRPr/>
            </a:lvl8pPr>
            <a:lvl9pPr marL="2878650" indent="0">
              <a:buFont typeface="Arial" pitchFamily="34" charset="0"/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169926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044000"/>
            <a:ext cx="4038600" cy="4590038"/>
          </a:xfrm>
        </p:spPr>
        <p:txBody>
          <a:bodyPr>
            <a:noAutofit/>
          </a:bodyPr>
          <a:lstStyle>
            <a:lvl1pPr marL="285750" marR="0" indent="-284400" algn="l" defTabSz="7200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tabLst/>
              <a:defRPr sz="1400">
                <a:latin typeface="+mn-lt"/>
                <a:cs typeface="Arial" pitchFamily="34" charset="0"/>
              </a:defRPr>
            </a:lvl1pPr>
            <a:lvl2pPr marL="645750" marR="0" indent="-284400" algn="l" defTabSz="72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tabLst/>
              <a:defRPr sz="1400">
                <a:latin typeface="+mn-lt"/>
              </a:defRPr>
            </a:lvl2pPr>
            <a:lvl3pPr marL="1005750" marR="0" indent="-284400" algn="l" defTabSz="72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tabLst/>
              <a:defRPr sz="1400">
                <a:latin typeface="+mn-lt"/>
              </a:defRPr>
            </a:lvl3pPr>
            <a:lvl4pPr marL="1365750" marR="0" indent="-284400" algn="l" defTabSz="72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tabLst/>
              <a:defRPr sz="1400" i="0">
                <a:latin typeface="+mn-lt"/>
              </a:defRPr>
            </a:lvl4pPr>
            <a:lvl5pPr marL="1724400" marR="0" indent="-284400" algn="l" defTabSz="72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tabLst/>
              <a:defRPr sz="1400" i="0">
                <a:latin typeface="+mn-lt"/>
              </a:defRPr>
            </a:lvl5pPr>
            <a:lvl6pPr marL="2084400" indent="-284400">
              <a:buFont typeface="Arial" pitchFamily="34" charset="0"/>
              <a:buChar char="•"/>
              <a:defRPr sz="1400"/>
            </a:lvl6pPr>
            <a:lvl7pPr marL="2444400" indent="-284400">
              <a:defRPr sz="1400"/>
            </a:lvl7pPr>
            <a:lvl8pPr marL="2804400" indent="-284400">
              <a:defRPr sz="1400"/>
            </a:lvl8pPr>
            <a:lvl9pPr marL="3164400" indent="-284400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000" y="1044000"/>
            <a:ext cx="4104688" cy="4590038"/>
          </a:xfrm>
        </p:spPr>
        <p:txBody>
          <a:bodyPr>
            <a:noAutofit/>
          </a:bodyPr>
          <a:lstStyle>
            <a:lvl1pPr marL="285750" marR="0" indent="-28440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tabLst/>
              <a:defRPr sz="1400">
                <a:latin typeface="+mn-lt"/>
                <a:cs typeface="Arial" pitchFamily="34" charset="0"/>
              </a:defRPr>
            </a:lvl1pPr>
            <a:lvl2pPr marL="645750" marR="0" indent="-28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tabLst/>
              <a:defRPr sz="1400">
                <a:latin typeface="+mn-lt"/>
              </a:defRPr>
            </a:lvl2pPr>
            <a:lvl3pPr marL="1005750" marR="0" indent="-28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tabLst/>
              <a:defRPr sz="1400">
                <a:latin typeface="+mn-lt"/>
              </a:defRPr>
            </a:lvl3pPr>
            <a:lvl4pPr marL="1365750" marR="0" indent="-28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tabLst/>
              <a:defRPr sz="1400">
                <a:latin typeface="+mn-lt"/>
              </a:defRPr>
            </a:lvl4pPr>
            <a:lvl5pPr marL="1725750" marR="0" indent="-28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itchFamily="34" charset="0"/>
              <a:buChar char="•"/>
              <a:tabLst/>
              <a:defRPr sz="1400">
                <a:latin typeface="+mn-lt"/>
              </a:defRPr>
            </a:lvl5pPr>
            <a:lvl6pPr marL="2084400" indent="-284400">
              <a:defRPr sz="1400"/>
            </a:lvl6pPr>
            <a:lvl7pPr marL="2444400" indent="-284400">
              <a:defRPr sz="1400"/>
            </a:lvl7pPr>
            <a:lvl8pPr marL="2804400" indent="-284400">
              <a:defRPr sz="1400"/>
            </a:lvl8pPr>
            <a:lvl9pPr marL="3164400" indent="-284400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642100" y="6604000"/>
            <a:ext cx="2159000" cy="121920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800" i="1">
                <a:latin typeface="+mn-lt"/>
                <a:cs typeface="Arial" pitchFamily="34" charset="0"/>
              </a:defRPr>
            </a:lvl1pPr>
          </a:lstStyle>
          <a:p>
            <a:r>
              <a:rPr lang="en-GB" smtClean="0"/>
              <a:t> • 01/09/2014</a:t>
            </a: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7735" y="6451600"/>
            <a:ext cx="198120" cy="121920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800"/>
            </a:lvl1pPr>
          </a:lstStyle>
          <a:p>
            <a:fld id="{30404552-9C77-47C1-A6CD-281C9B2A06A1}" type="slidenum">
              <a:rPr lang="en-GB" smtClean="0"/>
              <a:pPr/>
              <a:t>‹#›</a:t>
            </a:fld>
            <a:r>
              <a:rPr lang="en-GB" smtClean="0"/>
              <a:t> • </a:t>
            </a: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642000" y="6456239"/>
            <a:ext cx="2160000" cy="123111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800">
                <a:latin typeface="+mn-lt"/>
                <a:cs typeface="Arial" pitchFamily="34" charset="0"/>
              </a:defRPr>
            </a:lvl1pPr>
          </a:lstStyle>
          <a:p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3630671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0000" y="1044000"/>
            <a:ext cx="4039200" cy="4590000"/>
          </a:xfrm>
        </p:spPr>
        <p:txBody>
          <a:bodyPr/>
          <a:lstStyle>
            <a:lvl1pPr>
              <a:spcBef>
                <a:spcPts val="800"/>
              </a:spcBef>
              <a:defRPr sz="1400">
                <a:latin typeface="+mn-lt"/>
                <a:cs typeface="Arial" pitchFamily="34" charset="0"/>
              </a:defRPr>
            </a:lvl1pPr>
            <a:lvl2pPr marL="644400">
              <a:defRPr sz="1400">
                <a:latin typeface="+mn-lt"/>
              </a:defRPr>
            </a:lvl2pPr>
            <a:lvl3pPr marL="1004400">
              <a:defRPr sz="1400">
                <a:latin typeface="+mn-lt"/>
              </a:defRPr>
            </a:lvl3pPr>
            <a:lvl4pPr marL="1364400">
              <a:defRPr sz="1400">
                <a:latin typeface="+mn-lt"/>
              </a:defRPr>
            </a:lvl4pPr>
            <a:lvl5pPr marL="1724400">
              <a:defRPr sz="1400">
                <a:latin typeface="+mn-lt"/>
              </a:defRPr>
            </a:lvl5pPr>
            <a:lvl6pPr marL="2084400" indent="-284400">
              <a:defRPr sz="1400"/>
            </a:lvl6pPr>
            <a:lvl7pPr marL="2444400" indent="-284400">
              <a:defRPr sz="1400"/>
            </a:lvl7pPr>
            <a:lvl8pPr marL="2804400" indent="-284400">
              <a:defRPr sz="1400"/>
            </a:lvl8pPr>
            <a:lvl9pPr marL="3164400" indent="-284400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8000" y="1044000"/>
            <a:ext cx="4104000" cy="4590000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tabLst>
                <a:tab pos="360000" algn="l"/>
              </a:tabLst>
              <a:defRPr sz="1400">
                <a:latin typeface="+mn-lt"/>
              </a:defRPr>
            </a:lvl1pPr>
            <a:lvl2pPr marL="644400">
              <a:tabLst/>
              <a:defRPr sz="1400">
                <a:latin typeface="+mn-lt"/>
              </a:defRPr>
            </a:lvl2pPr>
            <a:lvl3pPr marL="1004400">
              <a:tabLst>
                <a:tab pos="360000" algn="l"/>
              </a:tabLst>
              <a:defRPr sz="1400">
                <a:latin typeface="+mn-lt"/>
              </a:defRPr>
            </a:lvl3pPr>
            <a:lvl4pPr marL="1364400">
              <a:tabLst>
                <a:tab pos="360000" algn="l"/>
              </a:tabLst>
              <a:defRPr sz="1400">
                <a:latin typeface="+mn-lt"/>
              </a:defRPr>
            </a:lvl4pPr>
            <a:lvl5pPr marL="1724400">
              <a:tabLst>
                <a:tab pos="360000" algn="l"/>
              </a:tabLst>
              <a:defRPr sz="1400">
                <a:latin typeface="+mn-lt"/>
              </a:defRPr>
            </a:lvl5pPr>
            <a:lvl6pPr marL="2084400">
              <a:tabLst>
                <a:tab pos="360000" algn="l"/>
              </a:tabLst>
              <a:defRPr sz="1400"/>
            </a:lvl6pPr>
            <a:lvl7pPr marL="2444400">
              <a:tabLst>
                <a:tab pos="360000" algn="l"/>
              </a:tabLst>
              <a:defRPr sz="1400"/>
            </a:lvl7pPr>
            <a:lvl8pPr marL="2804400">
              <a:tabLst>
                <a:tab pos="360000" algn="l"/>
              </a:tabLst>
              <a:defRPr sz="1400"/>
            </a:lvl8pPr>
            <a:lvl9pPr marL="3164400">
              <a:tabLst>
                <a:tab pos="360000" algn="l"/>
              </a:tabLst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642100" y="6604000"/>
            <a:ext cx="2159000" cy="121920"/>
          </a:xfrm>
        </p:spPr>
        <p:txBody>
          <a:bodyPr/>
          <a:lstStyle/>
          <a:p>
            <a:r>
              <a:rPr lang="en-GB" smtClean="0"/>
              <a:t> • 01/09/2014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547735" y="6451600"/>
            <a:ext cx="198120" cy="121920"/>
          </a:xfrm>
        </p:spPr>
        <p:txBody>
          <a:bodyPr/>
          <a:lstStyle/>
          <a:p>
            <a:fld id="{30404552-9C77-47C1-A6CD-281C9B2A06A1}" type="slidenum">
              <a:rPr lang="en-GB" smtClean="0"/>
              <a:pPr/>
              <a:t>‹#›</a:t>
            </a:fld>
            <a:r>
              <a:rPr lang="en-GB" smtClean="0"/>
              <a:t> •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941351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044000"/>
            <a:ext cx="4039200" cy="4590000"/>
          </a:xfrm>
        </p:spPr>
        <p:txBody>
          <a:bodyPr>
            <a:noAutofit/>
          </a:bodyPr>
          <a:lstStyle>
            <a:lvl1pPr indent="-284400">
              <a:spcBef>
                <a:spcPts val="800"/>
              </a:spcBef>
              <a:defRPr sz="1400">
                <a:latin typeface="+mn-lt"/>
              </a:defRPr>
            </a:lvl1pPr>
            <a:lvl2pPr marL="644400" indent="-284400">
              <a:defRPr sz="1400">
                <a:latin typeface="+mn-lt"/>
              </a:defRPr>
            </a:lvl2pPr>
            <a:lvl3pPr marL="1004400" indent="-284400">
              <a:defRPr sz="1400">
                <a:latin typeface="+mn-lt"/>
              </a:defRPr>
            </a:lvl3pPr>
            <a:lvl4pPr marL="1364400" indent="-284400">
              <a:defRPr sz="1400">
                <a:latin typeface="+mn-lt"/>
              </a:defRPr>
            </a:lvl4pPr>
            <a:lvl5pPr marL="1724400" indent="-284400">
              <a:defRPr sz="1400">
                <a:latin typeface="+mn-lt"/>
              </a:defRPr>
            </a:lvl5pPr>
            <a:lvl6pPr marL="2084400" indent="-284400">
              <a:defRPr sz="1400"/>
            </a:lvl6pPr>
            <a:lvl7pPr marL="2445750" indent="-285750">
              <a:buFont typeface="Arial" pitchFamily="34" charset="0"/>
              <a:buChar char="•"/>
              <a:defRPr sz="1400"/>
            </a:lvl7pPr>
            <a:lvl8pPr marL="2805750" indent="-284400">
              <a:buFont typeface="Arial" pitchFamily="34" charset="0"/>
              <a:buChar char="•"/>
              <a:defRPr sz="1400" baseline="0"/>
            </a:lvl8pPr>
            <a:lvl9pPr marL="3164400" indent="-284400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8000" y="1044000"/>
            <a:ext cx="4104000" cy="4590000"/>
          </a:xfrm>
        </p:spPr>
        <p:txBody>
          <a:bodyPr>
            <a:noAutofit/>
          </a:bodyPr>
          <a:lstStyle>
            <a:lvl1pPr>
              <a:spcBef>
                <a:spcPts val="800"/>
              </a:spcBef>
              <a:tabLst/>
              <a:defRPr sz="1400">
                <a:latin typeface="+mn-lt"/>
              </a:defRPr>
            </a:lvl1pPr>
            <a:lvl2pPr marL="644400">
              <a:tabLst/>
              <a:defRPr sz="1400">
                <a:latin typeface="+mn-lt"/>
              </a:defRPr>
            </a:lvl2pPr>
            <a:lvl3pPr marL="1004400">
              <a:tabLst/>
              <a:defRPr sz="1400">
                <a:latin typeface="+mn-lt"/>
              </a:defRPr>
            </a:lvl3pPr>
            <a:lvl4pPr marL="1364400">
              <a:tabLst/>
              <a:defRPr sz="1400">
                <a:latin typeface="+mn-lt"/>
              </a:defRPr>
            </a:lvl4pPr>
            <a:lvl5pPr marL="1724400">
              <a:tabLst/>
              <a:defRPr sz="1400">
                <a:latin typeface="+mn-lt"/>
              </a:defRPr>
            </a:lvl5pPr>
            <a:lvl6pPr marL="2084400">
              <a:tabLst/>
              <a:defRPr sz="1400"/>
            </a:lvl6pPr>
            <a:lvl7pPr marL="2444400">
              <a:tabLst/>
              <a:defRPr sz="1400"/>
            </a:lvl7pPr>
            <a:lvl8pPr marL="2804400">
              <a:tabLst/>
              <a:defRPr sz="1400"/>
            </a:lvl8pPr>
            <a:lvl9pPr marL="3164400">
              <a:tabLst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642100" y="6604000"/>
            <a:ext cx="2159000" cy="121920"/>
          </a:xfrm>
        </p:spPr>
        <p:txBody>
          <a:bodyPr/>
          <a:lstStyle/>
          <a:p>
            <a:r>
              <a:rPr lang="en-GB" smtClean="0"/>
              <a:t> • 01/09/2014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547735" y="6451600"/>
            <a:ext cx="198120" cy="121920"/>
          </a:xfrm>
        </p:spPr>
        <p:txBody>
          <a:bodyPr/>
          <a:lstStyle/>
          <a:p>
            <a:fld id="{30404552-9C77-47C1-A6CD-281C9B2A06A1}" type="slidenum">
              <a:rPr lang="en-GB" smtClean="0"/>
              <a:pPr/>
              <a:t>‹#›</a:t>
            </a:fld>
            <a:r>
              <a:rPr lang="en-GB" smtClean="0"/>
              <a:t> •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02464450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8"/>
          <p:cNvGrpSpPr/>
          <p:nvPr/>
        </p:nvGrpSpPr>
        <p:grpSpPr>
          <a:xfrm>
            <a:off x="0" y="6382190"/>
            <a:ext cx="6799263" cy="482600"/>
            <a:chOff x="-8963" y="6382190"/>
            <a:chExt cx="6799263" cy="482600"/>
          </a:xfrm>
        </p:grpSpPr>
        <p:sp>
          <p:nvSpPr>
            <p:cNvPr id="19" name="Ellips 8"/>
            <p:cNvSpPr/>
            <p:nvPr/>
          </p:nvSpPr>
          <p:spPr bwMode="ltGray">
            <a:xfrm>
              <a:off x="-8963" y="6382190"/>
              <a:ext cx="6799263" cy="482600"/>
            </a:xfrm>
            <a:custGeom>
              <a:avLst/>
              <a:gdLst/>
              <a:ahLst/>
              <a:cxnLst/>
              <a:rect l="l" t="t" r="r" b="b"/>
              <a:pathLst>
                <a:path w="6799700" h="483713">
                  <a:moveTo>
                    <a:pt x="1466919" y="0"/>
                  </a:moveTo>
                  <a:cubicBezTo>
                    <a:pt x="3567811" y="0"/>
                    <a:pt x="5462438" y="185634"/>
                    <a:pt x="6799700" y="483713"/>
                  </a:cubicBezTo>
                  <a:lnTo>
                    <a:pt x="6354407" y="483713"/>
                  </a:lnTo>
                  <a:cubicBezTo>
                    <a:pt x="5039276" y="220593"/>
                    <a:pt x="3261587" y="59584"/>
                    <a:pt x="1304994" y="59584"/>
                  </a:cubicBezTo>
                  <a:cubicBezTo>
                    <a:pt x="859592" y="59584"/>
                    <a:pt x="423461" y="67928"/>
                    <a:pt x="0" y="85366"/>
                  </a:cubicBezTo>
                  <a:lnTo>
                    <a:pt x="0" y="30959"/>
                  </a:lnTo>
                  <a:cubicBezTo>
                    <a:pt x="473977" y="10615"/>
                    <a:pt x="964551" y="0"/>
                    <a:pt x="1466919" y="0"/>
                  </a:cubicBezTo>
                  <a:close/>
                </a:path>
              </a:pathLst>
            </a:custGeom>
            <a:gradFill>
              <a:gsLst>
                <a:gs pos="30000">
                  <a:srgbClr val="005284">
                    <a:alpha val="68235"/>
                  </a:srgbClr>
                </a:gs>
                <a:gs pos="100000">
                  <a:srgbClr val="0060A1">
                    <a:tint val="23500"/>
                    <a:satMod val="160000"/>
                    <a:alpha val="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20" name="Ellips 8"/>
            <p:cNvSpPr/>
            <p:nvPr/>
          </p:nvSpPr>
          <p:spPr bwMode="ltGray">
            <a:xfrm>
              <a:off x="-8963" y="6436666"/>
              <a:ext cx="6353999" cy="423153"/>
            </a:xfrm>
            <a:custGeom>
              <a:avLst/>
              <a:gdLst/>
              <a:ahLst/>
              <a:cxnLst/>
              <a:rect l="l" t="t" r="r" b="b"/>
              <a:pathLst>
                <a:path w="6354407" h="424129">
                  <a:moveTo>
                    <a:pt x="1304994" y="0"/>
                  </a:moveTo>
                  <a:cubicBezTo>
                    <a:pt x="3261587" y="0"/>
                    <a:pt x="5039276" y="161009"/>
                    <a:pt x="6354407" y="424129"/>
                  </a:cubicBezTo>
                  <a:lnTo>
                    <a:pt x="0" y="424129"/>
                  </a:lnTo>
                  <a:lnTo>
                    <a:pt x="0" y="25782"/>
                  </a:lnTo>
                  <a:cubicBezTo>
                    <a:pt x="423461" y="8344"/>
                    <a:pt x="859592" y="0"/>
                    <a:pt x="1304994" y="0"/>
                  </a:cubicBezTo>
                  <a:close/>
                </a:path>
              </a:pathLst>
            </a:custGeom>
            <a:gradFill flip="none" rotWithShape="1">
              <a:gsLst>
                <a:gs pos="47000">
                  <a:srgbClr val="005284"/>
                </a:gs>
                <a:gs pos="100000">
                  <a:schemeClr val="bg1"/>
                </a:gs>
              </a:gsLst>
              <a:lin ang="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ern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233645"/>
            <a:ext cx="8461376" cy="58506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043999"/>
            <a:ext cx="8461376" cy="4617025"/>
          </a:xfrm>
          <a:prstGeom prst="rect">
            <a:avLst/>
          </a:prstGeom>
        </p:spPr>
        <p:txBody>
          <a:bodyPr vert="horz" lIns="0" tIns="0" rIns="0" bIns="0" spcCol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642100" y="6604000"/>
            <a:ext cx="2159000" cy="121920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800" i="1">
                <a:latin typeface="+mn-lt"/>
                <a:cs typeface="Arial" pitchFamily="34" charset="0"/>
              </a:defRPr>
            </a:lvl1pPr>
          </a:lstStyle>
          <a:p>
            <a:r>
              <a:rPr lang="en-GB" smtClean="0"/>
              <a:t> • 01/09/2014</a:t>
            </a:r>
            <a:endParaRPr lang="en-GB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7735" y="6451600"/>
            <a:ext cx="198120" cy="121920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algn="r">
              <a:defRPr sz="800"/>
            </a:lvl1pPr>
          </a:lstStyle>
          <a:p>
            <a:fld id="{30404552-9C77-47C1-A6CD-281C9B2A06A1}" type="slidenum">
              <a:rPr lang="en-GB" smtClean="0"/>
              <a:pPr/>
              <a:t>‹#›</a:t>
            </a:fld>
            <a:r>
              <a:rPr lang="en-GB" smtClean="0"/>
              <a:t> • </a:t>
            </a:r>
            <a:endParaRPr lang="en-GB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642000" y="6456239"/>
            <a:ext cx="2160000" cy="123111"/>
          </a:xfrm>
          <a:prstGeom prst="rect">
            <a:avLst/>
          </a:prstGeom>
        </p:spPr>
        <p:txBody>
          <a:bodyPr wrap="none" lIns="0" tIns="0" rIns="0" bIns="0" anchor="t" anchorCtr="0">
            <a:spAutoFit/>
          </a:bodyPr>
          <a:lstStyle>
            <a:lvl1pPr algn="r">
              <a:defRPr sz="800">
                <a:latin typeface="+mn-lt"/>
                <a:cs typeface="Arial" pitchFamily="34" charset="0"/>
              </a:defRPr>
            </a:lvl1pPr>
          </a:lstStyle>
          <a:p>
            <a:r>
              <a:rPr lang="en-GB" smtClean="0"/>
              <a:t> </a:t>
            </a:r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white">
          <a:xfrm>
            <a:off x="368963" y="6556210"/>
            <a:ext cx="828000" cy="18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713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191919"/>
          </a:solidFill>
          <a:latin typeface="+mj-lt"/>
          <a:ea typeface="+mj-ea"/>
          <a:cs typeface="Arial" pitchFamily="34" charset="0"/>
        </a:defRPr>
      </a:lvl1pPr>
    </p:titleStyle>
    <p:bodyStyle>
      <a:lvl1pPr marL="285750" marR="0" indent="-28440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600"/>
        </a:spcAft>
        <a:buClrTx/>
        <a:buSzPct val="100000"/>
        <a:buFont typeface="Arial" pitchFamily="34" charset="0"/>
        <a:buChar char="•"/>
        <a:tabLst/>
        <a:defRPr sz="1800" kern="1200">
          <a:solidFill>
            <a:srgbClr val="191919"/>
          </a:solidFill>
          <a:latin typeface="+mn-lt"/>
          <a:ea typeface="+mn-ea"/>
          <a:cs typeface="+mn-cs"/>
        </a:defRPr>
      </a:lvl1pPr>
      <a:lvl2pPr marL="644400" marR="0" indent="-284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itchFamily="34" charset="0"/>
        <a:buChar char="•"/>
        <a:tabLst/>
        <a:defRPr sz="1600" kern="1200">
          <a:solidFill>
            <a:srgbClr val="191919"/>
          </a:solidFill>
          <a:latin typeface="+mn-lt"/>
          <a:ea typeface="+mn-ea"/>
          <a:cs typeface="Arial" pitchFamily="34" charset="0"/>
        </a:defRPr>
      </a:lvl2pPr>
      <a:lvl3pPr marL="1004400" marR="0" indent="-284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itchFamily="34" charset="0"/>
        <a:buChar char="•"/>
        <a:tabLst/>
        <a:defRPr sz="1600" kern="1200">
          <a:solidFill>
            <a:srgbClr val="191919"/>
          </a:solidFill>
          <a:latin typeface="+mn-lt"/>
          <a:ea typeface="+mn-ea"/>
          <a:cs typeface="Arial" pitchFamily="34" charset="0"/>
        </a:defRPr>
      </a:lvl3pPr>
      <a:lvl4pPr marL="1364400" marR="0" indent="-284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itchFamily="34" charset="0"/>
        <a:buChar char="•"/>
        <a:tabLst/>
        <a:defRPr sz="1600" kern="1200">
          <a:solidFill>
            <a:srgbClr val="191919"/>
          </a:solidFill>
          <a:latin typeface="+mn-lt"/>
          <a:ea typeface="+mn-ea"/>
          <a:cs typeface="Arial" pitchFamily="34" charset="0"/>
        </a:defRPr>
      </a:lvl4pPr>
      <a:lvl5pPr marL="1724400" marR="0" indent="-284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itchFamily="34" charset="0"/>
        <a:buChar char="•"/>
        <a:tabLst/>
        <a:defRPr sz="1600" kern="1200">
          <a:solidFill>
            <a:srgbClr val="191919"/>
          </a:solidFill>
          <a:latin typeface="+mn-lt"/>
          <a:ea typeface="+mn-ea"/>
          <a:cs typeface="Arial" pitchFamily="34" charset="0"/>
        </a:defRPr>
      </a:lvl5pPr>
      <a:lvl6pPr marL="2084400" marR="0" indent="-284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4400" marR="0" indent="-284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itchFamily="34" charset="0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04400" marR="0" indent="-284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itchFamily="34" charset="0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64400" marR="0" indent="-2844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itchFamily="34" charset="0"/>
        <a:buChar char="•"/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6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 defTabSz="457200"/>
              <a:t>6/21/2015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dirty="0">
                <a:solidFill>
                  <a:srgbClr val="5FCBEF"/>
                </a:solidFill>
              </a:rPr>
              <a:pPr defTabSz="457200"/>
              <a:t>‹#›</a:t>
            </a:fld>
            <a:endParaRPr lang="en-US" dirty="0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73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8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7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microsoft.com/office/2007/relationships/hdphoto" Target="../media/hdphoto1.wdp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1.emf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notesSlide" Target="../notesSlides/notesSlide1.xml"/><Relationship Id="rId28" Type="http://schemas.openxmlformats.org/officeDocument/2006/relationships/image" Target="../media/image10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756" y="2160270"/>
            <a:ext cx="8409623" cy="1520190"/>
          </a:xfrm>
        </p:spPr>
        <p:txBody>
          <a:bodyPr/>
          <a:lstStyle/>
          <a:p>
            <a:pPr algn="ctr"/>
            <a:r>
              <a:rPr lang="en-GB" sz="4400" dirty="0" smtClean="0">
                <a:solidFill>
                  <a:schemeClr val="accent2"/>
                </a:solidFill>
              </a:rPr>
              <a:t>Consumer Protection Working Party Meeting</a:t>
            </a:r>
            <a:br>
              <a:rPr lang="en-GB" sz="4400" dirty="0" smtClean="0">
                <a:solidFill>
                  <a:schemeClr val="accent2"/>
                </a:solidFill>
              </a:rPr>
            </a:br>
            <a:r>
              <a:rPr lang="en-GB" sz="4400" dirty="0" smtClean="0">
                <a:solidFill>
                  <a:schemeClr val="accent2"/>
                </a:solidFill>
              </a:rPr>
              <a:t>Sponsor</a:t>
            </a:r>
            <a:endParaRPr lang="en-GB" sz="44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2287" y="-18263"/>
            <a:ext cx="1859520" cy="145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0671" y="4154906"/>
            <a:ext cx="109549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846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PRIIPs</a:t>
            </a:r>
            <a:r>
              <a:rPr lang="da-DK" dirty="0" smtClean="0"/>
              <a:t> - </a:t>
            </a:r>
            <a:r>
              <a:rPr lang="da-DK" dirty="0" err="1" smtClean="0"/>
              <a:t>Key</a:t>
            </a:r>
            <a:r>
              <a:rPr lang="da-DK" dirty="0" smtClean="0"/>
              <a:t> information </a:t>
            </a:r>
            <a:r>
              <a:rPr lang="da-DK" dirty="0" err="1" smtClean="0"/>
              <a:t>document</a:t>
            </a:r>
            <a:r>
              <a:rPr lang="da-DK" dirty="0" smtClean="0"/>
              <a:t> – from 31/12 2016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043999"/>
            <a:ext cx="6300232" cy="4617025"/>
          </a:xfrm>
        </p:spPr>
        <p:txBody>
          <a:bodyPr/>
          <a:lstStyle/>
          <a:p>
            <a:r>
              <a:rPr lang="da-DK" dirty="0" err="1" smtClean="0"/>
              <a:t>Consultation</a:t>
            </a:r>
            <a:r>
              <a:rPr lang="da-DK" dirty="0" smtClean="0"/>
              <a:t> by </a:t>
            </a:r>
            <a:r>
              <a:rPr lang="da-DK" dirty="0" err="1" smtClean="0"/>
              <a:t>ESAs</a:t>
            </a:r>
            <a:r>
              <a:rPr lang="da-DK" dirty="0" smtClean="0"/>
              <a:t> </a:t>
            </a:r>
            <a:r>
              <a:rPr lang="da-DK" dirty="0" err="1" smtClean="0"/>
              <a:t>ended</a:t>
            </a:r>
            <a:r>
              <a:rPr lang="da-DK" dirty="0" smtClean="0"/>
              <a:t> on </a:t>
            </a:r>
            <a:r>
              <a:rPr lang="da-DK" dirty="0" err="1" smtClean="0"/>
              <a:t>February</a:t>
            </a:r>
            <a:r>
              <a:rPr lang="da-DK" dirty="0" smtClean="0"/>
              <a:t> 15th 2015</a:t>
            </a:r>
          </a:p>
          <a:p>
            <a:r>
              <a:rPr lang="da-DK" dirty="0" err="1" smtClean="0"/>
              <a:t>Consultative</a:t>
            </a:r>
            <a:r>
              <a:rPr lang="da-DK" dirty="0" smtClean="0"/>
              <a:t> Expert Group </a:t>
            </a:r>
            <a:r>
              <a:rPr lang="da-DK" dirty="0" err="1" smtClean="0"/>
              <a:t>established</a:t>
            </a:r>
            <a:endParaRPr lang="da-DK" dirty="0" smtClean="0"/>
          </a:p>
          <a:p>
            <a:r>
              <a:rPr lang="da-DK" dirty="0" smtClean="0"/>
              <a:t>Mandatory 3 page A4 </a:t>
            </a:r>
            <a:r>
              <a:rPr lang="da-DK" dirty="0" err="1" smtClean="0"/>
              <a:t>document</a:t>
            </a:r>
            <a:endParaRPr lang="da-DK" dirty="0" smtClean="0"/>
          </a:p>
          <a:p>
            <a:r>
              <a:rPr lang="da-DK" dirty="0" smtClean="0"/>
              <a:t>Must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provided</a:t>
            </a:r>
            <a:r>
              <a:rPr lang="da-DK" dirty="0" smtClean="0"/>
              <a:t> to </a:t>
            </a:r>
            <a:r>
              <a:rPr lang="da-DK" dirty="0" err="1" smtClean="0"/>
              <a:t>consumers</a:t>
            </a:r>
            <a:r>
              <a:rPr lang="da-DK" dirty="0" smtClean="0"/>
              <a:t> </a:t>
            </a:r>
            <a:r>
              <a:rPr lang="da-DK" dirty="0" err="1" smtClean="0"/>
              <a:t>before</a:t>
            </a:r>
            <a:r>
              <a:rPr lang="da-DK" dirty="0" smtClean="0"/>
              <a:t> </a:t>
            </a:r>
            <a:r>
              <a:rPr lang="da-DK" dirty="0" err="1" smtClean="0"/>
              <a:t>any</a:t>
            </a:r>
            <a:r>
              <a:rPr lang="da-DK" dirty="0" smtClean="0"/>
              <a:t> </a:t>
            </a:r>
            <a:r>
              <a:rPr lang="da-DK" dirty="0" err="1" smtClean="0"/>
              <a:t>commitment</a:t>
            </a:r>
            <a:r>
              <a:rPr lang="da-DK" dirty="0" smtClean="0"/>
              <a:t> is made</a:t>
            </a:r>
          </a:p>
          <a:p>
            <a:r>
              <a:rPr lang="da-DK" dirty="0" err="1" smtClean="0"/>
              <a:t>Should</a:t>
            </a:r>
            <a:r>
              <a:rPr lang="da-DK" dirty="0" smtClean="0"/>
              <a:t> </a:t>
            </a:r>
            <a:r>
              <a:rPr lang="da-DK" dirty="0" err="1" smtClean="0"/>
              <a:t>adress</a:t>
            </a:r>
            <a:r>
              <a:rPr lang="da-DK" dirty="0" smtClean="0"/>
              <a:t> all </a:t>
            </a:r>
            <a:r>
              <a:rPr lang="da-DK" dirty="0" err="1" smtClean="0"/>
              <a:t>complex</a:t>
            </a:r>
            <a:r>
              <a:rPr lang="da-DK" dirty="0" smtClean="0"/>
              <a:t> products</a:t>
            </a:r>
          </a:p>
          <a:p>
            <a:r>
              <a:rPr lang="da-DK" dirty="0" err="1" smtClean="0"/>
              <a:t>Should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engaging</a:t>
            </a:r>
            <a:r>
              <a:rPr lang="da-DK" dirty="0" smtClean="0"/>
              <a:t> for </a:t>
            </a:r>
            <a:r>
              <a:rPr lang="da-DK" dirty="0" err="1" smtClean="0"/>
              <a:t>retail</a:t>
            </a:r>
            <a:r>
              <a:rPr lang="da-DK" dirty="0" smtClean="0"/>
              <a:t> investors and </a:t>
            </a:r>
            <a:r>
              <a:rPr lang="da-DK" dirty="0" err="1" smtClean="0"/>
              <a:t>help</a:t>
            </a:r>
            <a:r>
              <a:rPr lang="da-DK" dirty="0" smtClean="0"/>
              <a:t> </a:t>
            </a:r>
            <a:r>
              <a:rPr lang="da-DK" dirty="0" err="1" smtClean="0"/>
              <a:t>them</a:t>
            </a:r>
            <a:r>
              <a:rPr lang="da-DK" dirty="0" smtClean="0"/>
              <a:t> </a:t>
            </a:r>
            <a:r>
              <a:rPr lang="da-DK" dirty="0" err="1" smtClean="0"/>
              <a:t>comprehend</a:t>
            </a:r>
            <a:r>
              <a:rPr lang="da-DK" dirty="0" smtClean="0"/>
              <a:t> and </a:t>
            </a:r>
            <a:r>
              <a:rPr lang="da-DK" dirty="0" err="1" smtClean="0"/>
              <a:t>compare</a:t>
            </a:r>
            <a:r>
              <a:rPr lang="da-DK" dirty="0" smtClean="0"/>
              <a:t> products</a:t>
            </a:r>
          </a:p>
          <a:p>
            <a:r>
              <a:rPr lang="da-DK" dirty="0" smtClean="0"/>
              <a:t>Will </a:t>
            </a:r>
            <a:r>
              <a:rPr lang="da-DK" dirty="0" err="1" smtClean="0"/>
              <a:t>contain</a:t>
            </a:r>
            <a:r>
              <a:rPr lang="da-DK" dirty="0" smtClean="0"/>
              <a:t> </a:t>
            </a:r>
            <a:r>
              <a:rPr lang="en-GB" dirty="0" smtClean="0"/>
              <a:t>summary </a:t>
            </a:r>
            <a:r>
              <a:rPr lang="en-GB" dirty="0"/>
              <a:t>risk indicator, performance scenarios, and cost disclosures </a:t>
            </a:r>
            <a:endParaRPr lang="da-DK" dirty="0" smtClean="0"/>
          </a:p>
          <a:p>
            <a:endParaRPr lang="da-DK" dirty="0" smtClean="0"/>
          </a:p>
          <a:p>
            <a:pPr marL="1350" indent="0">
              <a:buNone/>
            </a:pPr>
            <a:r>
              <a:rPr lang="da-DK" sz="2000" b="1" dirty="0" smtClean="0"/>
              <a:t>-and </a:t>
            </a:r>
            <a:r>
              <a:rPr lang="da-DK" sz="2000" b="1" dirty="0" err="1" smtClean="0"/>
              <a:t>product</a:t>
            </a:r>
            <a:r>
              <a:rPr lang="da-DK" sz="2000" b="1" dirty="0" smtClean="0"/>
              <a:t> intervention powers for EIOPA</a:t>
            </a:r>
            <a:endParaRPr lang="en-GB" sz="2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 • 01/09/2014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4552-9C77-47C1-A6CD-281C9B2A06A1}" type="slidenum">
              <a:rPr lang="en-GB" smtClean="0"/>
              <a:pPr/>
              <a:t>10</a:t>
            </a:fld>
            <a:r>
              <a:rPr lang="en-GB" smtClean="0"/>
              <a:t> • 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10051">
            <a:off x="6063739" y="3208449"/>
            <a:ext cx="2687191" cy="327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53057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Similar rules for similar products 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 • 01/09/2014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4552-9C77-47C1-A6CD-281C9B2A06A1}" type="slidenum">
              <a:rPr lang="en-GB" smtClean="0"/>
              <a:pPr/>
              <a:t>11</a:t>
            </a:fld>
            <a:r>
              <a:rPr lang="en-GB" smtClean="0"/>
              <a:t> • 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0497" y="1268760"/>
            <a:ext cx="1032427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035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IMD2 </a:t>
            </a:r>
            <a:r>
              <a:rPr lang="da-DK" dirty="0" err="1" smtClean="0"/>
              <a:t>progressing</a:t>
            </a:r>
            <a:r>
              <a:rPr lang="da-DK" dirty="0" smtClean="0"/>
              <a:t> </a:t>
            </a:r>
            <a:r>
              <a:rPr lang="da-DK" dirty="0" err="1" smtClean="0"/>
              <a:t>slowly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005284"/>
                </a:solidFill>
                <a:latin typeface="Calibri"/>
                <a:ea typeface="MS PGothic"/>
              </a:rPr>
              <a:t>Intention to avoid regulatory arbitrage stated in preambles of both MiFID2, Solvency2 and IMD2</a:t>
            </a:r>
            <a:r>
              <a:rPr lang="en-GB" dirty="0">
                <a:solidFill>
                  <a:srgbClr val="005284"/>
                </a:solidFill>
                <a:latin typeface="Calibri"/>
                <a:ea typeface="MS PGothic"/>
              </a:rPr>
              <a:t> </a:t>
            </a:r>
            <a:endParaRPr lang="en-GB" dirty="0" smtClean="0">
              <a:solidFill>
                <a:srgbClr val="005284"/>
              </a:solidFill>
              <a:latin typeface="Calibri"/>
              <a:ea typeface="MS PGothic"/>
            </a:endParaRPr>
          </a:p>
          <a:p>
            <a:pPr>
              <a:spcAft>
                <a:spcPts val="0"/>
              </a:spcAft>
            </a:pPr>
            <a:r>
              <a:rPr lang="da-DK" dirty="0" err="1" smtClean="0">
                <a:solidFill>
                  <a:srgbClr val="005284"/>
                </a:solidFill>
                <a:latin typeface="Calibri"/>
                <a:ea typeface="MS PGothic"/>
              </a:rPr>
              <a:t>Trilogues</a:t>
            </a:r>
            <a:r>
              <a:rPr lang="da-DK" dirty="0" smtClean="0">
                <a:solidFill>
                  <a:srgbClr val="005284"/>
                </a:solidFill>
                <a:latin typeface="Calibri"/>
                <a:ea typeface="MS PGothic"/>
              </a:rPr>
              <a:t> </a:t>
            </a:r>
            <a:r>
              <a:rPr lang="da-DK" dirty="0" err="1" smtClean="0">
                <a:solidFill>
                  <a:srgbClr val="005284"/>
                </a:solidFill>
                <a:latin typeface="Calibri"/>
                <a:ea typeface="MS PGothic"/>
              </a:rPr>
              <a:t>will</a:t>
            </a:r>
            <a:r>
              <a:rPr lang="da-DK" dirty="0" smtClean="0">
                <a:solidFill>
                  <a:srgbClr val="005284"/>
                </a:solidFill>
                <a:latin typeface="Calibri"/>
                <a:ea typeface="MS PGothic"/>
              </a:rPr>
              <a:t> </a:t>
            </a:r>
            <a:r>
              <a:rPr lang="da-DK" dirty="0" err="1" smtClean="0">
                <a:solidFill>
                  <a:srgbClr val="005284"/>
                </a:solidFill>
                <a:latin typeface="Calibri"/>
                <a:ea typeface="MS PGothic"/>
              </a:rPr>
              <a:t>continue</a:t>
            </a:r>
            <a:r>
              <a:rPr lang="da-DK" dirty="0" smtClean="0">
                <a:solidFill>
                  <a:srgbClr val="005284"/>
                </a:solidFill>
                <a:latin typeface="Calibri"/>
                <a:ea typeface="MS PGothic"/>
              </a:rPr>
              <a:t> under Luxembourg </a:t>
            </a:r>
            <a:r>
              <a:rPr lang="da-DK" dirty="0" err="1" smtClean="0">
                <a:solidFill>
                  <a:srgbClr val="005284"/>
                </a:solidFill>
                <a:latin typeface="Calibri"/>
                <a:ea typeface="MS PGothic"/>
              </a:rPr>
              <a:t>presidency</a:t>
            </a:r>
            <a:r>
              <a:rPr lang="da-DK" dirty="0" smtClean="0">
                <a:solidFill>
                  <a:srgbClr val="005284"/>
                </a:solidFill>
                <a:latin typeface="Calibri"/>
                <a:ea typeface="MS PGothic"/>
              </a:rPr>
              <a:t> in the </a:t>
            </a:r>
            <a:r>
              <a:rPr lang="da-DK" dirty="0" err="1" smtClean="0">
                <a:solidFill>
                  <a:srgbClr val="005284"/>
                </a:solidFill>
                <a:latin typeface="Calibri"/>
                <a:ea typeface="MS PGothic"/>
              </a:rPr>
              <a:t>fall</a:t>
            </a:r>
            <a:r>
              <a:rPr lang="da-DK" dirty="0" smtClean="0">
                <a:solidFill>
                  <a:srgbClr val="005284"/>
                </a:solidFill>
                <a:latin typeface="Calibri"/>
                <a:ea typeface="MS PGothic"/>
              </a:rPr>
              <a:t>. </a:t>
            </a:r>
          </a:p>
          <a:p>
            <a:pPr marL="1350" indent="0">
              <a:spcAft>
                <a:spcPts val="0"/>
              </a:spcAft>
              <a:buNone/>
            </a:pPr>
            <a:endParaRPr lang="en-GB" dirty="0" smtClean="0">
              <a:solidFill>
                <a:srgbClr val="005284"/>
              </a:solidFill>
              <a:latin typeface="Calibri"/>
              <a:ea typeface="MS PGothic"/>
            </a:endParaRPr>
          </a:p>
          <a:p>
            <a:pPr>
              <a:spcAft>
                <a:spcPts val="0"/>
              </a:spcAft>
            </a:pPr>
            <a:r>
              <a:rPr lang="da-DK" dirty="0" smtClean="0">
                <a:solidFill>
                  <a:srgbClr val="005284"/>
                </a:solidFill>
                <a:latin typeface="Calibri"/>
                <a:ea typeface="MS PGothic"/>
              </a:rPr>
              <a:t>IMD2 </a:t>
            </a:r>
            <a:r>
              <a:rPr lang="da-DK" dirty="0" err="1" smtClean="0">
                <a:solidFill>
                  <a:srgbClr val="005284"/>
                </a:solidFill>
                <a:latin typeface="Calibri"/>
                <a:ea typeface="MS PGothic"/>
              </a:rPr>
              <a:t>negotiations</a:t>
            </a:r>
            <a:r>
              <a:rPr lang="da-DK" dirty="0">
                <a:solidFill>
                  <a:srgbClr val="005284"/>
                </a:solidFill>
                <a:latin typeface="Calibri"/>
                <a:ea typeface="MS PGothic"/>
              </a:rPr>
              <a:t> </a:t>
            </a:r>
            <a:r>
              <a:rPr lang="da-DK" dirty="0" smtClean="0">
                <a:solidFill>
                  <a:srgbClr val="005284"/>
                </a:solidFill>
                <a:latin typeface="Calibri"/>
                <a:ea typeface="MS PGothic"/>
              </a:rPr>
              <a:t>on:</a:t>
            </a:r>
            <a:endParaRPr lang="en-GB" dirty="0" smtClean="0">
              <a:solidFill>
                <a:srgbClr val="005284"/>
              </a:solidFill>
              <a:latin typeface="Calibri"/>
              <a:ea typeface="MS PGothic"/>
            </a:endParaRPr>
          </a:p>
          <a:p>
            <a:pPr lvl="1">
              <a:spcAft>
                <a:spcPts val="0"/>
              </a:spcAft>
            </a:pPr>
            <a:r>
              <a:rPr lang="da-DK" dirty="0" err="1" smtClean="0">
                <a:solidFill>
                  <a:srgbClr val="005284"/>
                </a:solidFill>
                <a:latin typeface="Calibri"/>
                <a:ea typeface="MS PGothic"/>
              </a:rPr>
              <a:t>Bonuses</a:t>
            </a:r>
            <a:r>
              <a:rPr lang="da-DK" dirty="0" smtClean="0">
                <a:solidFill>
                  <a:srgbClr val="005284"/>
                </a:solidFill>
                <a:latin typeface="Calibri"/>
                <a:ea typeface="MS PGothic"/>
              </a:rPr>
              <a:t>?</a:t>
            </a:r>
          </a:p>
          <a:p>
            <a:pPr lvl="1">
              <a:spcAft>
                <a:spcPts val="0"/>
              </a:spcAft>
            </a:pPr>
            <a:r>
              <a:rPr lang="da-DK" dirty="0" err="1" smtClean="0">
                <a:solidFill>
                  <a:srgbClr val="005284"/>
                </a:solidFill>
                <a:latin typeface="Calibri"/>
                <a:ea typeface="MS PGothic"/>
              </a:rPr>
              <a:t>Commission</a:t>
            </a:r>
            <a:r>
              <a:rPr lang="da-DK" dirty="0" smtClean="0">
                <a:solidFill>
                  <a:srgbClr val="005284"/>
                </a:solidFill>
                <a:latin typeface="Calibri"/>
                <a:ea typeface="MS PGothic"/>
              </a:rPr>
              <a:t> ban?</a:t>
            </a:r>
          </a:p>
          <a:p>
            <a:pPr lvl="1">
              <a:spcAft>
                <a:spcPts val="0"/>
              </a:spcAft>
            </a:pPr>
            <a:r>
              <a:rPr lang="da-DK" dirty="0" smtClean="0">
                <a:solidFill>
                  <a:srgbClr val="005284"/>
                </a:solidFill>
                <a:latin typeface="Calibri"/>
                <a:ea typeface="MS PGothic"/>
              </a:rPr>
              <a:t>Training </a:t>
            </a:r>
            <a:r>
              <a:rPr lang="da-DK" dirty="0" err="1" smtClean="0">
                <a:solidFill>
                  <a:srgbClr val="005284"/>
                </a:solidFill>
                <a:latin typeface="Calibri"/>
                <a:ea typeface="MS PGothic"/>
              </a:rPr>
              <a:t>requirements</a:t>
            </a:r>
            <a:r>
              <a:rPr lang="da-DK" dirty="0" smtClean="0">
                <a:solidFill>
                  <a:srgbClr val="005284"/>
                </a:solidFill>
                <a:latin typeface="Calibri"/>
                <a:ea typeface="MS PGothic"/>
              </a:rPr>
              <a:t>?</a:t>
            </a:r>
          </a:p>
          <a:p>
            <a:pPr lvl="1">
              <a:spcAft>
                <a:spcPts val="0"/>
              </a:spcAft>
            </a:pPr>
            <a:r>
              <a:rPr lang="da-DK" dirty="0" smtClean="0">
                <a:solidFill>
                  <a:srgbClr val="005284"/>
                </a:solidFill>
                <a:latin typeface="Calibri"/>
                <a:ea typeface="MS PGothic"/>
              </a:rPr>
              <a:t>Ban on </a:t>
            </a:r>
            <a:r>
              <a:rPr lang="da-DK" dirty="0" err="1" smtClean="0">
                <a:solidFill>
                  <a:srgbClr val="005284"/>
                </a:solidFill>
                <a:latin typeface="Calibri"/>
                <a:ea typeface="MS PGothic"/>
              </a:rPr>
              <a:t>tying</a:t>
            </a:r>
            <a:r>
              <a:rPr lang="da-DK" dirty="0" smtClean="0">
                <a:solidFill>
                  <a:srgbClr val="005284"/>
                </a:solidFill>
                <a:latin typeface="Calibri"/>
                <a:ea typeface="MS PGothic"/>
              </a:rPr>
              <a:t>?</a:t>
            </a:r>
          </a:p>
          <a:p>
            <a:pPr lvl="1">
              <a:spcAft>
                <a:spcPts val="0"/>
              </a:spcAft>
            </a:pPr>
            <a:r>
              <a:rPr lang="da-DK" dirty="0" err="1" smtClean="0">
                <a:solidFill>
                  <a:srgbClr val="005284"/>
                </a:solidFill>
                <a:latin typeface="Calibri"/>
                <a:ea typeface="MS PGothic"/>
              </a:rPr>
              <a:t>Sanctions</a:t>
            </a:r>
            <a:endParaRPr lang="da-DK" dirty="0">
              <a:solidFill>
                <a:srgbClr val="005284"/>
              </a:solidFill>
              <a:latin typeface="Calibri"/>
              <a:ea typeface="MS PGothic"/>
            </a:endParaRPr>
          </a:p>
          <a:p>
            <a:pPr>
              <a:spcAft>
                <a:spcPts val="0"/>
              </a:spcAft>
            </a:pPr>
            <a:endParaRPr lang="da-DK" dirty="0" smtClean="0">
              <a:solidFill>
                <a:srgbClr val="005284"/>
              </a:solidFill>
              <a:latin typeface="Calibri"/>
              <a:ea typeface="MS PGothic"/>
            </a:endParaRPr>
          </a:p>
          <a:p>
            <a:pPr>
              <a:spcAft>
                <a:spcPts val="0"/>
              </a:spcAft>
            </a:pPr>
            <a:endParaRPr lang="da-DK" dirty="0">
              <a:solidFill>
                <a:srgbClr val="005284"/>
              </a:solidFill>
              <a:latin typeface="Calibri"/>
              <a:ea typeface="MS PGothic"/>
            </a:endParaRPr>
          </a:p>
          <a:p>
            <a:pPr>
              <a:spcAft>
                <a:spcPts val="0"/>
              </a:spcAft>
            </a:pPr>
            <a:endParaRPr lang="da-DK" dirty="0" smtClean="0">
              <a:solidFill>
                <a:srgbClr val="005284"/>
              </a:solidFill>
              <a:latin typeface="Calibri"/>
              <a:ea typeface="MS PGothic"/>
            </a:endParaRPr>
          </a:p>
          <a:p>
            <a:pPr>
              <a:spcAft>
                <a:spcPts val="0"/>
              </a:spcAft>
            </a:pPr>
            <a:endParaRPr lang="da-DK" dirty="0">
              <a:solidFill>
                <a:srgbClr val="005284"/>
              </a:solidFill>
              <a:latin typeface="Calibri"/>
              <a:ea typeface="MS PGothic"/>
            </a:endParaRPr>
          </a:p>
          <a:p>
            <a:pPr marL="1350" indent="0">
              <a:spcAft>
                <a:spcPts val="0"/>
              </a:spcAft>
              <a:buNone/>
            </a:pPr>
            <a:endParaRPr lang="da-DK" dirty="0" smtClean="0">
              <a:solidFill>
                <a:srgbClr val="005284"/>
              </a:solidFill>
              <a:latin typeface="Calibri"/>
              <a:ea typeface="MS PGothic"/>
            </a:endParaRPr>
          </a:p>
          <a:p>
            <a:pPr>
              <a:spcAft>
                <a:spcPts val="0"/>
              </a:spcAft>
            </a:pPr>
            <a:endParaRPr lang="da-DK" dirty="0">
              <a:solidFill>
                <a:srgbClr val="005284"/>
              </a:solidFill>
              <a:latin typeface="Calibri"/>
              <a:ea typeface="MS PGothic"/>
            </a:endParaRPr>
          </a:p>
          <a:p>
            <a:pPr>
              <a:spcAft>
                <a:spcPts val="0"/>
              </a:spcAft>
            </a:pPr>
            <a:endParaRPr lang="da-DK" dirty="0" smtClean="0">
              <a:solidFill>
                <a:srgbClr val="005284"/>
              </a:solidFill>
              <a:latin typeface="Calibri"/>
              <a:ea typeface="MS PGothic"/>
            </a:endParaRP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 • 01/09/2014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4552-9C77-47C1-A6CD-281C9B2A06A1}" type="slidenum">
              <a:rPr lang="en-GB" smtClean="0"/>
              <a:pPr/>
              <a:t>12</a:t>
            </a:fld>
            <a:r>
              <a:rPr lang="en-GB" smtClean="0"/>
              <a:t> • 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1691">
            <a:off x="3057748" y="2115484"/>
            <a:ext cx="5976664" cy="446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44920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71927"/>
            <a:ext cx="8461376" cy="585065"/>
          </a:xfrm>
        </p:spPr>
        <p:txBody>
          <a:bodyPr/>
          <a:lstStyle/>
          <a:p>
            <a:pPr algn="ctr"/>
            <a:r>
              <a:rPr lang="da-DK" dirty="0" err="1" smtClean="0"/>
              <a:t>Thank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 !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 • 01/09/2014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4552-9C77-47C1-A6CD-281C9B2A06A1}" type="slidenum">
              <a:rPr lang="en-GB" smtClean="0"/>
              <a:pPr/>
              <a:t>13</a:t>
            </a:fld>
            <a:r>
              <a:rPr lang="en-GB" smtClean="0"/>
              <a:t> •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63341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3600" dirty="0" err="1" smtClean="0"/>
              <a:t>Solvency</a:t>
            </a:r>
            <a:r>
              <a:rPr lang="da-DK" sz="3600" dirty="0" smtClean="0"/>
              <a:t> II and </a:t>
            </a:r>
            <a:r>
              <a:rPr lang="da-DK" sz="3600" dirty="0" err="1" smtClean="0"/>
              <a:t>consumer</a:t>
            </a:r>
            <a:r>
              <a:rPr lang="da-DK" sz="3600" dirty="0" smtClean="0"/>
              <a:t> </a:t>
            </a:r>
            <a:r>
              <a:rPr lang="da-DK" sz="3600" dirty="0" err="1" smtClean="0"/>
              <a:t>protection</a:t>
            </a:r>
            <a:endParaRPr lang="en-GB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AIDA</a:t>
            </a:r>
            <a:r>
              <a:rPr lang="en-GB" dirty="0" smtClean="0"/>
              <a:t> </a:t>
            </a:r>
            <a:r>
              <a:rPr lang="en-GB" dirty="0"/>
              <a:t>Working Party (WP)  on Consumer Protection and Dispute Resolution</a:t>
            </a:r>
            <a:r>
              <a:rPr lang="da-DK" dirty="0" smtClean="0"/>
              <a:t> </a:t>
            </a:r>
          </a:p>
          <a:p>
            <a:endParaRPr lang="en-GB" dirty="0"/>
          </a:p>
        </p:txBody>
      </p:sp>
      <p:sp>
        <p:nvSpPr>
          <p:cNvPr id="8" name="NORDEACONTACTINFO"/>
          <p:cNvSpPr txBox="1"/>
          <p:nvPr/>
        </p:nvSpPr>
        <p:spPr>
          <a:xfrm>
            <a:off x="536448" y="5115560"/>
            <a:ext cx="2730500" cy="153888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r>
              <a:rPr lang="en-GB" sz="1000" dirty="0" smtClean="0">
                <a:solidFill>
                  <a:srgbClr val="191919"/>
                </a:solidFill>
                <a:latin typeface="Arial"/>
              </a:rPr>
              <a:t>11/06/2015</a:t>
            </a:r>
            <a:endParaRPr lang="en-GB" sz="1000" dirty="0">
              <a:solidFill>
                <a:srgbClr val="191919"/>
              </a:solidFill>
              <a:latin typeface="Arial"/>
            </a:endParaRPr>
          </a:p>
        </p:txBody>
      </p:sp>
      <p:sp>
        <p:nvSpPr>
          <p:cNvPr id="10" name="Rectangle 9"/>
          <p:cNvSpPr/>
          <p:nvPr>
            <p:custDataLst>
              <p:tags r:id="rId1"/>
            </p:custDataLst>
          </p:nvPr>
        </p:nvSpPr>
        <p:spPr>
          <a:xfrm>
            <a:off x="6660232" y="6093296"/>
            <a:ext cx="2240707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245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281449" y="911518"/>
            <a:ext cx="8788613" cy="5472607"/>
          </a:xfrm>
          <a:prstGeom prst="ellipse">
            <a:avLst/>
          </a:prstGeom>
          <a:solidFill>
            <a:srgbClr val="E16A03"/>
          </a:solidFill>
          <a:ln>
            <a:solidFill>
              <a:schemeClr val="bg1"/>
            </a:solidFill>
          </a:ln>
          <a:effectLst/>
        </p:spPr>
        <p:txBody>
          <a:bodyPr lIns="0" tIns="0" rIns="0" bIns="0"/>
          <a:lstStyle/>
          <a:p>
            <a:endParaRPr lang="en-US" sz="1200" b="1" cap="small">
              <a:solidFill>
                <a:srgbClr val="FFFFFF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161855" y="1535506"/>
            <a:ext cx="7027801" cy="4248058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en-US" sz="1200" b="1" cap="small">
              <a:solidFill>
                <a:srgbClr val="005284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639726" y="2329970"/>
            <a:ext cx="4072058" cy="254198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en-US" sz="1200" b="1" cap="small">
              <a:solidFill>
                <a:srgbClr val="FFFFFF"/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1"/>
            </p:custDataLst>
          </p:nvPr>
        </p:nvSpPr>
        <p:spPr>
          <a:xfrm>
            <a:off x="1989193" y="4805584"/>
            <a:ext cx="149776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SEPA End-date</a:t>
            </a:r>
          </a:p>
        </p:txBody>
      </p:sp>
      <p:sp>
        <p:nvSpPr>
          <p:cNvPr id="9" name="TextBox 8"/>
          <p:cNvSpPr txBox="1"/>
          <p:nvPr>
            <p:custDataLst>
              <p:tags r:id="rId2"/>
            </p:custDataLst>
          </p:nvPr>
        </p:nvSpPr>
        <p:spPr>
          <a:xfrm>
            <a:off x="3717557" y="5908433"/>
            <a:ext cx="12335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Securities </a:t>
            </a:r>
            <a:r>
              <a:rPr lang="en-US" sz="1200" b="1" dirty="0" smtClean="0">
                <a:solidFill>
                  <a:srgbClr val="FFFFFF"/>
                </a:solidFill>
              </a:rPr>
              <a:t>Law Regulation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9297" y="3516233"/>
            <a:ext cx="100935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FTT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9228" y="1242566"/>
            <a:ext cx="1859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Recovery &amp; Resolution for FMIs</a:t>
            </a:r>
          </a:p>
        </p:txBody>
      </p:sp>
      <p:sp>
        <p:nvSpPr>
          <p:cNvPr id="12" name="TextBox 11"/>
          <p:cNvSpPr txBox="1"/>
          <p:nvPr>
            <p:custDataLst>
              <p:tags r:id="rId3"/>
            </p:custDataLst>
          </p:nvPr>
        </p:nvSpPr>
        <p:spPr>
          <a:xfrm>
            <a:off x="4009721" y="1825919"/>
            <a:ext cx="189403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Regulation on Structural </a:t>
            </a:r>
            <a:r>
              <a:rPr lang="en-US" sz="1200" b="1" dirty="0">
                <a:solidFill>
                  <a:srgbClr val="FFFFFF"/>
                </a:solidFill>
              </a:rPr>
              <a:t>Reform</a:t>
            </a:r>
            <a:br>
              <a:rPr lang="en-US" sz="1200" b="1" dirty="0">
                <a:solidFill>
                  <a:srgbClr val="FFFFFF"/>
                </a:solidFill>
              </a:rPr>
            </a:b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9759" y="1777965"/>
            <a:ext cx="147198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Shadow Banking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4849228" y="2690325"/>
            <a:ext cx="164972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>
                <a:solidFill>
                  <a:srgbClr val="FFFFFF"/>
                </a:solidFill>
              </a:rPr>
              <a:t>MiFID</a:t>
            </a:r>
            <a:r>
              <a:rPr lang="en-US" sz="1200" b="1" dirty="0">
                <a:solidFill>
                  <a:srgbClr val="FFFFFF"/>
                </a:solidFill>
              </a:rPr>
              <a:t> II / </a:t>
            </a:r>
            <a:r>
              <a:rPr lang="en-US" sz="1200" b="1" dirty="0" err="1">
                <a:solidFill>
                  <a:srgbClr val="FFFFFF"/>
                </a:solidFill>
              </a:rPr>
              <a:t>MiFIR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50762" y="4327872"/>
            <a:ext cx="66328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EMIR</a:t>
            </a:r>
          </a:p>
        </p:txBody>
      </p:sp>
      <p:sp>
        <p:nvSpPr>
          <p:cNvPr id="19" name="TextBox 18"/>
          <p:cNvSpPr txBox="1"/>
          <p:nvPr>
            <p:custDataLst>
              <p:tags r:id="rId4"/>
            </p:custDataLst>
          </p:nvPr>
        </p:nvSpPr>
        <p:spPr>
          <a:xfrm>
            <a:off x="4382395" y="4612486"/>
            <a:ext cx="124903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Short Selling</a:t>
            </a:r>
          </a:p>
        </p:txBody>
      </p:sp>
      <p:sp>
        <p:nvSpPr>
          <p:cNvPr id="20" name="TextBox 19"/>
          <p:cNvSpPr txBox="1"/>
          <p:nvPr>
            <p:custDataLst>
              <p:tags r:id="rId5"/>
            </p:custDataLst>
          </p:nvPr>
        </p:nvSpPr>
        <p:spPr>
          <a:xfrm>
            <a:off x="5470733" y="3243955"/>
            <a:ext cx="138050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CSD </a:t>
            </a:r>
            <a:r>
              <a:rPr lang="en-US" dirty="0" smtClean="0">
                <a:solidFill>
                  <a:srgbClr val="FFFFFF"/>
                </a:solidFill>
              </a:rPr>
              <a:t>Regulation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>
            <p:custDataLst>
              <p:tags r:id="rId6"/>
            </p:custDataLst>
          </p:nvPr>
        </p:nvSpPr>
        <p:spPr>
          <a:xfrm>
            <a:off x="1509759" y="3630747"/>
            <a:ext cx="64063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PRIIPs 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>
            <p:custDataLst>
              <p:tags r:id="rId7"/>
            </p:custDataLst>
          </p:nvPr>
        </p:nvSpPr>
        <p:spPr>
          <a:xfrm>
            <a:off x="1206985" y="2580080"/>
            <a:ext cx="21579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Investor Compensation schemes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97512" y="2401189"/>
            <a:ext cx="144451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Dodd-Frank Act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8071" y="2305044"/>
            <a:ext cx="89626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Living Wills</a:t>
            </a:r>
          </a:p>
        </p:txBody>
      </p:sp>
      <p:sp>
        <p:nvSpPr>
          <p:cNvPr id="25" name="TextBox 24"/>
          <p:cNvSpPr txBox="1"/>
          <p:nvPr>
            <p:custDataLst>
              <p:tags r:id="rId8"/>
            </p:custDataLst>
          </p:nvPr>
        </p:nvSpPr>
        <p:spPr>
          <a:xfrm>
            <a:off x="2540338" y="3085167"/>
            <a:ext cx="131810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Banking Union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88259" y="3278489"/>
            <a:ext cx="14712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Basel III</a:t>
            </a:r>
            <a:br>
              <a:rPr lang="en-US" sz="1200" b="1" dirty="0">
                <a:solidFill>
                  <a:srgbClr val="FFFFFF"/>
                </a:solidFill>
              </a:rPr>
            </a:br>
            <a:r>
              <a:rPr lang="en-US" sz="1200" b="1" dirty="0">
                <a:solidFill>
                  <a:srgbClr val="FFFFFF"/>
                </a:solidFill>
              </a:rPr>
              <a:t>CRD IV / CRR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70011" y="3388350"/>
            <a:ext cx="159733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Leverage Ratio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90206" y="3697824"/>
            <a:ext cx="6337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AIFMD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53769" y="2993359"/>
            <a:ext cx="79208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UCITS V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32126" y="3789040"/>
            <a:ext cx="15569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Fundamental Review of the Trading Book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52271" y="2035397"/>
            <a:ext cx="203761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Bank</a:t>
            </a:r>
            <a:br>
              <a:rPr lang="en-US" sz="1200" b="1" dirty="0">
                <a:solidFill>
                  <a:srgbClr val="FFFFFF"/>
                </a:solidFill>
              </a:rPr>
            </a:br>
            <a:r>
              <a:rPr lang="en-US" sz="1200" b="1" dirty="0">
                <a:solidFill>
                  <a:srgbClr val="FFFFFF"/>
                </a:solidFill>
              </a:rPr>
              <a:t>Recovery &amp; Resolution Directive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68679" y="4845016"/>
            <a:ext cx="9670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Long-term Financing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21544" y="3663673"/>
            <a:ext cx="127520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Transparency Directive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246874" y="2962919"/>
            <a:ext cx="52960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NSFR</a:t>
            </a:r>
          </a:p>
        </p:txBody>
      </p:sp>
      <p:sp>
        <p:nvSpPr>
          <p:cNvPr id="40" name="TextBox 39"/>
          <p:cNvSpPr txBox="1"/>
          <p:nvPr>
            <p:custDataLst>
              <p:tags r:id="rId9"/>
            </p:custDataLst>
          </p:nvPr>
        </p:nvSpPr>
        <p:spPr>
          <a:xfrm>
            <a:off x="1660534" y="3924199"/>
            <a:ext cx="13905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Corporate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Governance </a:t>
            </a:r>
          </a:p>
        </p:txBody>
      </p:sp>
      <p:sp>
        <p:nvSpPr>
          <p:cNvPr id="41" name="TextBox 40"/>
          <p:cNvSpPr txBox="1"/>
          <p:nvPr>
            <p:custDataLst>
              <p:tags r:id="rId10"/>
            </p:custDataLst>
          </p:nvPr>
        </p:nvSpPr>
        <p:spPr>
          <a:xfrm>
            <a:off x="1401091" y="4330241"/>
            <a:ext cx="15052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Data Protection </a:t>
            </a:r>
          </a:p>
        </p:txBody>
      </p:sp>
      <p:sp>
        <p:nvSpPr>
          <p:cNvPr id="42" name="TextBox 41"/>
          <p:cNvSpPr txBox="1"/>
          <p:nvPr>
            <p:custDataLst>
              <p:tags r:id="rId11"/>
            </p:custDataLst>
          </p:nvPr>
        </p:nvSpPr>
        <p:spPr>
          <a:xfrm>
            <a:off x="4509992" y="3789040"/>
            <a:ext cx="1117923" cy="503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Deposit Guarantee Schemes </a:t>
            </a:r>
          </a:p>
        </p:txBody>
      </p:sp>
      <p:sp>
        <p:nvSpPr>
          <p:cNvPr id="44" name="TextBox 43"/>
          <p:cNvSpPr txBox="1"/>
          <p:nvPr>
            <p:custDataLst>
              <p:tags r:id="rId12"/>
            </p:custDataLst>
          </p:nvPr>
        </p:nvSpPr>
        <p:spPr>
          <a:xfrm>
            <a:off x="2556856" y="5032118"/>
            <a:ext cx="168396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Payments </a:t>
            </a:r>
            <a:r>
              <a:rPr lang="en-US" sz="1200" b="1" dirty="0" smtClean="0">
                <a:solidFill>
                  <a:srgbClr val="FFFFFF"/>
                </a:solidFill>
              </a:rPr>
              <a:t>Package</a:t>
            </a:r>
            <a:endParaRPr lang="en-US" sz="1200" b="1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(PSD II)</a:t>
            </a:r>
          </a:p>
        </p:txBody>
      </p:sp>
      <p:sp>
        <p:nvSpPr>
          <p:cNvPr id="45" name="TextBox 44"/>
          <p:cNvSpPr txBox="1"/>
          <p:nvPr>
            <p:custDataLst>
              <p:tags r:id="rId13"/>
            </p:custDataLst>
          </p:nvPr>
        </p:nvSpPr>
        <p:spPr>
          <a:xfrm>
            <a:off x="3347864" y="2636912"/>
            <a:ext cx="123651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Volcker Rule </a:t>
            </a:r>
          </a:p>
        </p:txBody>
      </p:sp>
      <p:sp>
        <p:nvSpPr>
          <p:cNvPr id="46" name="TextBox 45"/>
          <p:cNvSpPr txBox="1"/>
          <p:nvPr>
            <p:custDataLst>
              <p:tags r:id="rId14"/>
            </p:custDataLst>
          </p:nvPr>
        </p:nvSpPr>
        <p:spPr>
          <a:xfrm>
            <a:off x="4283968" y="2780928"/>
            <a:ext cx="91968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FATCA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18724" y="4108865"/>
            <a:ext cx="131967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Prospectus Directive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3331" y="1222382"/>
            <a:ext cx="119423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Coherence of legislation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904769" y="5319601"/>
            <a:ext cx="112781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“EU FATCA”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59600" y="2170589"/>
            <a:ext cx="95228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Solvency II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470350" y="5420247"/>
            <a:ext cx="100895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4</a:t>
            </a:r>
            <a:r>
              <a:rPr lang="en-US" sz="1200" b="1" baseline="30000" dirty="0">
                <a:solidFill>
                  <a:srgbClr val="FFFFFF"/>
                </a:solidFill>
              </a:rPr>
              <a:t>th</a:t>
            </a:r>
            <a:r>
              <a:rPr lang="en-US" sz="1200" b="1" dirty="0">
                <a:solidFill>
                  <a:srgbClr val="FFFFFF"/>
                </a:solidFill>
              </a:rPr>
              <a:t> AML Directive </a:t>
            </a:r>
          </a:p>
        </p:txBody>
      </p:sp>
      <p:sp>
        <p:nvSpPr>
          <p:cNvPr id="52" name="TextBox 51"/>
          <p:cNvSpPr txBox="1"/>
          <p:nvPr>
            <p:custDataLst>
              <p:tags r:id="rId15"/>
            </p:custDataLst>
          </p:nvPr>
        </p:nvSpPr>
        <p:spPr>
          <a:xfrm>
            <a:off x="1985990" y="5650792"/>
            <a:ext cx="12614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Bank Account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83294" y="3063046"/>
            <a:ext cx="9330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Mortgage Directive</a:t>
            </a:r>
          </a:p>
        </p:txBody>
      </p:sp>
      <p:sp>
        <p:nvSpPr>
          <p:cNvPr id="54" name="TextBox 53"/>
          <p:cNvSpPr txBox="1"/>
          <p:nvPr>
            <p:custDataLst>
              <p:tags r:id="rId16"/>
            </p:custDataLst>
          </p:nvPr>
        </p:nvSpPr>
        <p:spPr>
          <a:xfrm>
            <a:off x="5413064" y="5142615"/>
            <a:ext cx="119448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Remuneration</a:t>
            </a:r>
          </a:p>
        </p:txBody>
      </p:sp>
      <p:sp>
        <p:nvSpPr>
          <p:cNvPr id="55" name="Rectangle 54"/>
          <p:cNvSpPr/>
          <p:nvPr/>
        </p:nvSpPr>
        <p:spPr>
          <a:xfrm>
            <a:off x="3717557" y="4564862"/>
            <a:ext cx="55375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MAR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58440" y="3195976"/>
            <a:ext cx="1756214" cy="619437"/>
            <a:chOff x="3858440" y="3195976"/>
            <a:chExt cx="1756214" cy="619437"/>
          </a:xfrm>
        </p:grpSpPr>
        <p:sp>
          <p:nvSpPr>
            <p:cNvPr id="7" name="TextBox 6"/>
            <p:cNvSpPr txBox="1"/>
            <p:nvPr/>
          </p:nvSpPr>
          <p:spPr>
            <a:xfrm>
              <a:off x="3858440" y="3599969"/>
              <a:ext cx="146899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b="1" cap="small" dirty="0">
                  <a:solidFill>
                    <a:srgbClr val="FFFFFF"/>
                  </a:solidFill>
                </a:rPr>
                <a:t>&amp; our customers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white">
            <a:xfrm>
              <a:off x="3858440" y="3195976"/>
              <a:ext cx="1756214" cy="392434"/>
            </a:xfrm>
            <a:prstGeom prst="rect">
              <a:avLst/>
            </a:prstGeom>
          </p:spPr>
        </p:pic>
      </p:grpSp>
      <p:sp>
        <p:nvSpPr>
          <p:cNvPr id="56" name="TextBox 55"/>
          <p:cNvSpPr txBox="1"/>
          <p:nvPr/>
        </p:nvSpPr>
        <p:spPr>
          <a:xfrm>
            <a:off x="3180356" y="1893374"/>
            <a:ext cx="5677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ELTIF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28321" y="2208829"/>
            <a:ext cx="49560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MMFs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206239" y="4630747"/>
            <a:ext cx="114117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Benchmarks Regulation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99316" y="3924200"/>
            <a:ext cx="9670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IMD 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90888" y="4293531"/>
            <a:ext cx="9670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IORP II</a:t>
            </a:r>
          </a:p>
        </p:txBody>
      </p:sp>
      <p:sp>
        <p:nvSpPr>
          <p:cNvPr id="66" name="TextBox 65"/>
          <p:cNvSpPr txBox="1"/>
          <p:nvPr>
            <p:custDataLst>
              <p:tags r:id="rId17"/>
            </p:custDataLst>
          </p:nvPr>
        </p:nvSpPr>
        <p:spPr>
          <a:xfrm>
            <a:off x="2930697" y="3979748"/>
            <a:ext cx="158688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Credit Rating Agencies Regulation</a:t>
            </a:r>
          </a:p>
        </p:txBody>
      </p:sp>
      <p:sp>
        <p:nvSpPr>
          <p:cNvPr id="67" name="TextBox 66"/>
          <p:cNvSpPr txBox="1"/>
          <p:nvPr>
            <p:custDataLst>
              <p:tags r:id="rId18"/>
            </p:custDataLst>
          </p:nvPr>
        </p:nvSpPr>
        <p:spPr>
          <a:xfrm>
            <a:off x="160766" y="3294341"/>
            <a:ext cx="131461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Insurance</a:t>
            </a:r>
            <a:br>
              <a:rPr lang="en-US" sz="1200" b="1" dirty="0">
                <a:solidFill>
                  <a:srgbClr val="FFFFFF"/>
                </a:solidFill>
              </a:rPr>
            </a:br>
            <a:r>
              <a:rPr lang="en-US" sz="1200" b="1" dirty="0">
                <a:solidFill>
                  <a:srgbClr val="FFFFFF"/>
                </a:solidFill>
              </a:rPr>
              <a:t>Guarantee </a:t>
            </a:r>
            <a:br>
              <a:rPr lang="en-US" sz="1200" b="1" dirty="0">
                <a:solidFill>
                  <a:srgbClr val="FFFFFF"/>
                </a:solidFill>
              </a:rPr>
            </a:br>
            <a:r>
              <a:rPr lang="en-US" sz="1200" b="1" dirty="0">
                <a:solidFill>
                  <a:srgbClr val="FFFFFF"/>
                </a:solidFill>
              </a:rPr>
              <a:t>Scheme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214155" y="3521053"/>
            <a:ext cx="8354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UCITS VI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148064" y="4396462"/>
            <a:ext cx="55375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MAD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703516" y="5670505"/>
            <a:ext cx="11278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Legal Entity Identifier </a:t>
            </a:r>
          </a:p>
        </p:txBody>
      </p:sp>
      <p:sp>
        <p:nvSpPr>
          <p:cNvPr id="65" name="Title 1"/>
          <p:cNvSpPr txBox="1">
            <a:spLocks/>
          </p:cNvSpPr>
          <p:nvPr/>
        </p:nvSpPr>
        <p:spPr bwMode="auto">
          <a:xfrm>
            <a:off x="341312" y="188640"/>
            <a:ext cx="8461376" cy="58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191919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1919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1919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1919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191919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191919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191919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191919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1919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400" dirty="0" smtClean="0"/>
              <a:t>EU Regulatory Outlook </a:t>
            </a:r>
            <a:endParaRPr lang="en-US" sz="2400" dirty="0"/>
          </a:p>
        </p:txBody>
      </p:sp>
      <p:sp>
        <p:nvSpPr>
          <p:cNvPr id="68" name="TextBox 67"/>
          <p:cNvSpPr txBox="1"/>
          <p:nvPr>
            <p:custDataLst>
              <p:tags r:id="rId19"/>
            </p:custDataLst>
          </p:nvPr>
        </p:nvSpPr>
        <p:spPr>
          <a:xfrm>
            <a:off x="6530904" y="2680108"/>
            <a:ext cx="12335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SFT </a:t>
            </a:r>
            <a:r>
              <a:rPr lang="en-US" sz="1200" b="1" dirty="0" smtClean="0">
                <a:solidFill>
                  <a:srgbClr val="FFFFFF"/>
                </a:solidFill>
              </a:rPr>
              <a:t>Transparency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69" name="TextBox 68"/>
          <p:cNvSpPr txBox="1"/>
          <p:nvPr>
            <p:custDataLst>
              <p:tags r:id="rId20"/>
            </p:custDataLst>
          </p:nvPr>
        </p:nvSpPr>
        <p:spPr>
          <a:xfrm>
            <a:off x="7347416" y="2124190"/>
            <a:ext cx="123358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Additional </a:t>
            </a:r>
            <a:r>
              <a:rPr lang="en-US" sz="1200" b="1" dirty="0" smtClean="0">
                <a:solidFill>
                  <a:srgbClr val="FFFFFF"/>
                </a:solidFill>
              </a:rPr>
              <a:t>Derivatives </a:t>
            </a:r>
            <a:r>
              <a:rPr lang="en-US" sz="1200" b="1" dirty="0">
                <a:solidFill>
                  <a:srgbClr val="FFFFFF"/>
                </a:solidFill>
              </a:rPr>
              <a:t>R</a:t>
            </a:r>
            <a:r>
              <a:rPr lang="en-US" sz="1200" b="1" dirty="0" smtClean="0">
                <a:solidFill>
                  <a:srgbClr val="FFFFFF"/>
                </a:solidFill>
              </a:rPr>
              <a:t>egulations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70" name="TextBox 69"/>
          <p:cNvSpPr txBox="1"/>
          <p:nvPr>
            <p:custDataLst>
              <p:tags r:id="rId21"/>
            </p:custDataLst>
          </p:nvPr>
        </p:nvSpPr>
        <p:spPr>
          <a:xfrm>
            <a:off x="1046647" y="4823558"/>
            <a:ext cx="110706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Margin </a:t>
            </a:r>
            <a:r>
              <a:rPr lang="en-US" sz="1200" b="1" dirty="0" smtClean="0">
                <a:solidFill>
                  <a:srgbClr val="FFFFFF"/>
                </a:solidFill>
              </a:rPr>
              <a:t>Derivatives </a:t>
            </a:r>
            <a:r>
              <a:rPr lang="en-US" sz="1200" b="1" dirty="0">
                <a:solidFill>
                  <a:srgbClr val="FFFFFF"/>
                </a:solidFill>
              </a:rPr>
              <a:t>for OTC</a:t>
            </a:r>
          </a:p>
        </p:txBody>
      </p:sp>
      <p:sp>
        <p:nvSpPr>
          <p:cNvPr id="6" name="Rectangle 5"/>
          <p:cNvSpPr/>
          <p:nvPr/>
        </p:nvSpPr>
        <p:spPr>
          <a:xfrm>
            <a:off x="6566972" y="1691827"/>
            <a:ext cx="10583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NBNI G-SIFI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3241178" y="2892716"/>
            <a:ext cx="89626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 smtClean="0">
                <a:solidFill>
                  <a:srgbClr val="FFFFFF"/>
                </a:solidFill>
              </a:rPr>
              <a:t>EuVECA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800488" y="3117280"/>
            <a:ext cx="89626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 smtClean="0">
                <a:solidFill>
                  <a:srgbClr val="FFFFFF"/>
                </a:solidFill>
              </a:rPr>
              <a:t>EuSEF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256195" y="5327281"/>
            <a:ext cx="15569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Shareholders Right Directive 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764487" y="4182244"/>
            <a:ext cx="119423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Capital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Markets Union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1206985" y="2508910"/>
            <a:ext cx="2090090" cy="514241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1423938" y="1717928"/>
            <a:ext cx="1656184" cy="36004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18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3506" y="1653982"/>
            <a:ext cx="1923200" cy="59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4998524" y="2665758"/>
            <a:ext cx="1396946" cy="24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8726" y="1047586"/>
            <a:ext cx="1869822" cy="62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4335" y="1678196"/>
            <a:ext cx="1154883" cy="31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" name="Picture 7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8937" y="2649942"/>
            <a:ext cx="1197515" cy="50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" name="Picture 8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756" y="3507636"/>
            <a:ext cx="903334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9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8697" y="4765572"/>
            <a:ext cx="1031019" cy="49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" name="Picture 10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4195" y="5284730"/>
            <a:ext cx="1127819" cy="23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" name="Picture 1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6096" y="5581598"/>
            <a:ext cx="1422658" cy="5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7" name="Picture 1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446" y="5835458"/>
            <a:ext cx="1406466" cy="47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" name="Picture 13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36297"/>
            <a:ext cx="687756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" name="Picture 1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448" y="3195976"/>
            <a:ext cx="1076145" cy="689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" name="Picture 1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0122" y="1833622"/>
            <a:ext cx="63743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1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034" y="2141601"/>
            <a:ext cx="667780" cy="31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17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7432" y="2921807"/>
            <a:ext cx="788084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" name="Picture 18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2270" y="3633230"/>
            <a:ext cx="1344483" cy="41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" name="Picture 19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4022" y="3653953"/>
            <a:ext cx="677008" cy="2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Picture 20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8470" y="4547447"/>
            <a:ext cx="1258842" cy="50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" name="Picture 2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2091" y="4266999"/>
            <a:ext cx="50932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" name="Picture 2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7917" y="4558010"/>
            <a:ext cx="1232259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" name="Picture 2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1418" y="5100558"/>
            <a:ext cx="1298593" cy="27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" name="Picture 2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7844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" name="Picture 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3294" y="3571340"/>
            <a:ext cx="682336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" name="Picture 4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5751" y="3452991"/>
            <a:ext cx="454041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" name="Picture 5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4426" y="3858176"/>
            <a:ext cx="60842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" name="Picture 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7310" y="3181175"/>
            <a:ext cx="1380506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" name="Picture 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0447" y="4966923"/>
            <a:ext cx="1682750" cy="46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" name="Picture 8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0350" y="5401450"/>
            <a:ext cx="969714" cy="43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" name="Picture 9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8132" y="4512538"/>
            <a:ext cx="523179" cy="28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" name="Picture 10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243" y="4377113"/>
            <a:ext cx="553754" cy="25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8" name="Picture 11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0759" y="3759924"/>
            <a:ext cx="1033019" cy="64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9" name="Picture 1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9252" y="2340291"/>
            <a:ext cx="144451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0" name="Picture 14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3880" y="2578838"/>
            <a:ext cx="1111867" cy="25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1" name="Picture 15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5631" y="2107347"/>
            <a:ext cx="108181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" name="Picture 18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1885" y="2864774"/>
            <a:ext cx="907936" cy="22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" name="Picture 19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 xmlns="">
                  <a14:imgLayer r:embed="rId29">
                    <a14:imgEffect>
                      <a14:sharpenSoften amount="-50000"/>
                    </a14:imgEffect>
                    <a14:imgEffect>
                      <a14:saturation sat="1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9252" y="3083800"/>
            <a:ext cx="672912" cy="23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" name="Picture 18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8621" y="5214348"/>
            <a:ext cx="1548724" cy="57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" name="Picture 8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4486" y="4108866"/>
            <a:ext cx="1401361" cy="54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" name="Picture 23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5858" y="3924201"/>
            <a:ext cx="1730869" cy="553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634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8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1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4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0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3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5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8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1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0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3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6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5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8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1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0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3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6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9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2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5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8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1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0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3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6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9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5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8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9" grpId="0"/>
      <p:bldP spid="10" grpId="0"/>
      <p:bldP spid="11" grpId="0"/>
      <p:bldP spid="12" grpId="0"/>
      <p:bldP spid="13" grpId="0"/>
      <p:bldP spid="2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60" grpId="0"/>
      <p:bldP spid="62" grpId="0"/>
      <p:bldP spid="63" grpId="0"/>
      <p:bldP spid="66" grpId="0"/>
      <p:bldP spid="67" grpId="0"/>
      <p:bldP spid="18" grpId="0"/>
      <p:bldP spid="61" grpId="0"/>
      <p:bldP spid="64" grpId="0"/>
      <p:bldP spid="68" grpId="0"/>
      <p:bldP spid="69" grpId="0"/>
      <p:bldP spid="70" grpId="0"/>
      <p:bldP spid="6" grpId="0"/>
      <p:bldP spid="110" grpId="0"/>
      <p:bldP spid="112" grpId="0"/>
      <p:bldP spid="109" grpId="0"/>
      <p:bldP spid="113" grpId="0"/>
      <p:bldP spid="116" grpId="0" animBg="1"/>
      <p:bldP spid="1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Solvency</a:t>
            </a:r>
            <a:r>
              <a:rPr lang="da-DK" dirty="0" smtClean="0"/>
              <a:t> 2 - a </a:t>
            </a:r>
            <a:r>
              <a:rPr lang="da-DK" dirty="0" err="1" smtClean="0"/>
              <a:t>recast</a:t>
            </a:r>
            <a:r>
              <a:rPr lang="da-DK" dirty="0" smtClean="0"/>
              <a:t> of </a:t>
            </a:r>
            <a:r>
              <a:rPr lang="da-DK" dirty="0" err="1" smtClean="0"/>
              <a:t>existing</a:t>
            </a:r>
            <a:r>
              <a:rPr lang="da-DK" dirty="0" smtClean="0"/>
              <a:t> </a:t>
            </a:r>
            <a:r>
              <a:rPr lang="da-DK" dirty="0" err="1" smtClean="0"/>
              <a:t>directives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50" indent="0">
              <a:buNone/>
            </a:pPr>
            <a:r>
              <a:rPr lang="en-GB" sz="1400" b="1" dirty="0"/>
              <a:t>Reasons for revision</a:t>
            </a:r>
          </a:p>
          <a:p>
            <a:pPr marL="1350" indent="0">
              <a:buNone/>
            </a:pPr>
            <a:r>
              <a:rPr lang="en-GB" sz="1400" dirty="0"/>
              <a:t>The Solvency II revision process aims to:</a:t>
            </a:r>
          </a:p>
          <a:p>
            <a:r>
              <a:rPr lang="en-GB" sz="1400" dirty="0"/>
              <a:t>take account of current developments in insurance, risk management, finance techniques, international financial reporting and prudential standards, etc.</a:t>
            </a:r>
          </a:p>
          <a:p>
            <a:r>
              <a:rPr lang="en-GB" sz="1400" dirty="0"/>
              <a:t>streamline the way that insurance groups are supervised and recognises the economic reality of how groups operate.</a:t>
            </a:r>
          </a:p>
          <a:p>
            <a:r>
              <a:rPr lang="en-GB" sz="1400" dirty="0"/>
              <a:t>strengthen the powers of the group supervisor, ensuring that group-wide risks are not overlooked</a:t>
            </a:r>
          </a:p>
          <a:p>
            <a:r>
              <a:rPr lang="en-GB" sz="1400" dirty="0"/>
              <a:t>ensure greater cooperation between supervisors. Groups will be able to use group-wide models and take advantage of group diversification benefits.</a:t>
            </a:r>
          </a:p>
          <a:p>
            <a:pPr marL="1350" indent="0">
              <a:buNone/>
            </a:pPr>
            <a:r>
              <a:rPr lang="en-GB" sz="1400" b="1" dirty="0"/>
              <a:t>Results</a:t>
            </a:r>
          </a:p>
          <a:p>
            <a:r>
              <a:rPr lang="en-GB" sz="1400" dirty="0"/>
              <a:t>The new system will lay down</a:t>
            </a:r>
          </a:p>
          <a:p>
            <a:pPr lvl="1"/>
            <a:r>
              <a:rPr lang="en-GB" sz="1400" b="1" dirty="0"/>
              <a:t>quantitative requirements</a:t>
            </a:r>
            <a:r>
              <a:rPr lang="en-GB" sz="1400" dirty="0"/>
              <a:t> and how to calculate them</a:t>
            </a:r>
          </a:p>
          <a:p>
            <a:pPr lvl="1"/>
            <a:r>
              <a:rPr lang="en-GB" sz="1400" b="1" dirty="0"/>
              <a:t>qualitative requirements</a:t>
            </a:r>
            <a:r>
              <a:rPr lang="en-GB" sz="1400" dirty="0"/>
              <a:t> (risk management and supervision)</a:t>
            </a:r>
          </a:p>
          <a:p>
            <a:pPr lvl="1"/>
            <a:r>
              <a:rPr lang="en-GB" sz="1400" dirty="0"/>
              <a:t>requirements for </a:t>
            </a:r>
            <a:r>
              <a:rPr lang="en-GB" sz="1400" b="1" dirty="0"/>
              <a:t>supervisory reporting </a:t>
            </a:r>
            <a:r>
              <a:rPr lang="en-GB" sz="1400" dirty="0"/>
              <a:t>and </a:t>
            </a:r>
            <a:r>
              <a:rPr lang="en-GB" sz="1400" b="1" dirty="0"/>
              <a:t>disclosure</a:t>
            </a:r>
            <a:r>
              <a:rPr lang="en-GB" sz="1400" dirty="0"/>
              <a:t> of information</a:t>
            </a:r>
            <a:r>
              <a:rPr lang="en-GB" sz="1050" dirty="0"/>
              <a:t>.</a:t>
            </a:r>
            <a:endParaRPr lang="en-GB" sz="1050" dirty="0">
              <a:effectLst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 • 01/09/2014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4552-9C77-47C1-A6CD-281C9B2A06A1}" type="slidenum">
              <a:rPr lang="en-GB" smtClean="0"/>
              <a:pPr/>
              <a:t>4</a:t>
            </a:fld>
            <a:r>
              <a:rPr lang="en-GB" smtClean="0"/>
              <a:t> •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661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Solvency</a:t>
            </a:r>
            <a:r>
              <a:rPr lang="da-DK" dirty="0" smtClean="0"/>
              <a:t> 2 and </a:t>
            </a:r>
            <a:r>
              <a:rPr lang="da-DK" dirty="0" err="1" smtClean="0"/>
              <a:t>consumer</a:t>
            </a:r>
            <a:r>
              <a:rPr lang="da-DK" dirty="0" smtClean="0"/>
              <a:t> </a:t>
            </a:r>
            <a:r>
              <a:rPr lang="da-DK" dirty="0" err="1" smtClean="0"/>
              <a:t>protection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S2 </a:t>
            </a:r>
            <a:r>
              <a:rPr lang="da-DK" dirty="0" err="1" smtClean="0"/>
              <a:t>protects</a:t>
            </a:r>
            <a:r>
              <a:rPr lang="da-DK" dirty="0" smtClean="0"/>
              <a:t> </a:t>
            </a:r>
            <a:r>
              <a:rPr lang="da-DK" dirty="0" err="1" smtClean="0"/>
              <a:t>consumers</a:t>
            </a:r>
            <a:r>
              <a:rPr lang="da-DK" dirty="0" smtClean="0"/>
              <a:t> by </a:t>
            </a:r>
            <a:r>
              <a:rPr lang="da-DK" dirty="0" err="1" smtClean="0"/>
              <a:t>protecting</a:t>
            </a:r>
            <a:r>
              <a:rPr lang="da-DK" dirty="0" smtClean="0"/>
              <a:t> </a:t>
            </a:r>
            <a:r>
              <a:rPr lang="da-DK" dirty="0" err="1" smtClean="0"/>
              <a:t>capital</a:t>
            </a:r>
            <a:r>
              <a:rPr lang="da-DK" dirty="0" smtClean="0"/>
              <a:t>.</a:t>
            </a:r>
          </a:p>
          <a:p>
            <a:r>
              <a:rPr lang="da-DK" dirty="0" smtClean="0"/>
              <a:t>S2 </a:t>
            </a:r>
            <a:r>
              <a:rPr lang="da-DK" dirty="0" err="1" smtClean="0"/>
              <a:t>does</a:t>
            </a:r>
            <a:r>
              <a:rPr lang="da-DK" dirty="0" smtClean="0"/>
              <a:t> not provide </a:t>
            </a:r>
            <a:r>
              <a:rPr lang="da-DK" dirty="0" err="1" smtClean="0"/>
              <a:t>specific</a:t>
            </a:r>
            <a:r>
              <a:rPr lang="da-DK" dirty="0" smtClean="0"/>
              <a:t> </a:t>
            </a:r>
            <a:r>
              <a:rPr lang="da-DK" dirty="0" err="1" smtClean="0"/>
              <a:t>regulation</a:t>
            </a:r>
            <a:r>
              <a:rPr lang="da-DK" dirty="0" smtClean="0"/>
              <a:t> on </a:t>
            </a:r>
            <a:r>
              <a:rPr lang="da-DK" dirty="0" err="1" smtClean="0"/>
              <a:t>how</a:t>
            </a:r>
            <a:r>
              <a:rPr lang="da-DK" dirty="0" smtClean="0"/>
              <a:t> to </a:t>
            </a:r>
            <a:r>
              <a:rPr lang="da-DK" dirty="0" err="1" smtClean="0"/>
              <a:t>treat</a:t>
            </a:r>
            <a:r>
              <a:rPr lang="da-DK" dirty="0" smtClean="0"/>
              <a:t> </a:t>
            </a:r>
            <a:r>
              <a:rPr lang="da-DK" dirty="0" err="1" smtClean="0"/>
              <a:t>customers</a:t>
            </a:r>
            <a:r>
              <a:rPr lang="da-DK" dirty="0" smtClean="0"/>
              <a:t> </a:t>
            </a:r>
            <a:r>
              <a:rPr lang="da-DK" dirty="0" err="1" smtClean="0"/>
              <a:t>fairly</a:t>
            </a:r>
            <a:endParaRPr lang="da-DK" dirty="0" smtClean="0"/>
          </a:p>
          <a:p>
            <a:r>
              <a:rPr lang="da-DK" dirty="0" smtClean="0"/>
              <a:t>S2 </a:t>
            </a:r>
            <a:r>
              <a:rPr lang="da-DK" dirty="0" err="1" smtClean="0"/>
              <a:t>does</a:t>
            </a:r>
            <a:r>
              <a:rPr lang="da-DK" dirty="0" smtClean="0"/>
              <a:t> not </a:t>
            </a:r>
            <a:r>
              <a:rPr lang="da-DK" dirty="0" err="1" smtClean="0"/>
              <a:t>directly</a:t>
            </a:r>
            <a:r>
              <a:rPr lang="da-DK" dirty="0" smtClean="0"/>
              <a:t> </a:t>
            </a:r>
            <a:r>
              <a:rPr lang="da-DK" dirty="0" err="1" smtClean="0"/>
              <a:t>adress</a:t>
            </a:r>
            <a:r>
              <a:rPr lang="da-DK" dirty="0" smtClean="0"/>
              <a:t> information </a:t>
            </a:r>
            <a:r>
              <a:rPr lang="da-DK" dirty="0" err="1" smtClean="0"/>
              <a:t>imparity</a:t>
            </a:r>
            <a:r>
              <a:rPr lang="da-DK" dirty="0" smtClean="0"/>
              <a:t> </a:t>
            </a:r>
            <a:r>
              <a:rPr lang="da-DK" dirty="0" err="1" smtClean="0"/>
              <a:t>between</a:t>
            </a:r>
            <a:r>
              <a:rPr lang="da-DK" dirty="0" smtClean="0"/>
              <a:t> </a:t>
            </a:r>
            <a:r>
              <a:rPr lang="da-DK" dirty="0" err="1" smtClean="0"/>
              <a:t>consumer</a:t>
            </a:r>
            <a:r>
              <a:rPr lang="da-DK" dirty="0" smtClean="0"/>
              <a:t> and </a:t>
            </a:r>
            <a:r>
              <a:rPr lang="da-DK" dirty="0" err="1" smtClean="0"/>
              <a:t>product</a:t>
            </a:r>
            <a:r>
              <a:rPr lang="da-DK" dirty="0" smtClean="0"/>
              <a:t> </a:t>
            </a:r>
            <a:r>
              <a:rPr lang="da-DK" dirty="0" err="1" smtClean="0"/>
              <a:t>provider</a:t>
            </a:r>
            <a:endParaRPr lang="da-DK" dirty="0" smtClean="0"/>
          </a:p>
          <a:p>
            <a:r>
              <a:rPr lang="da-DK" dirty="0" smtClean="0"/>
              <a:t>S2 </a:t>
            </a:r>
            <a:r>
              <a:rPr lang="da-DK" dirty="0" err="1" smtClean="0"/>
              <a:t>does</a:t>
            </a:r>
            <a:r>
              <a:rPr lang="da-DK" dirty="0" smtClean="0"/>
              <a:t> not </a:t>
            </a:r>
            <a:r>
              <a:rPr lang="da-DK" dirty="0" err="1" smtClean="0"/>
              <a:t>adress</a:t>
            </a:r>
            <a:r>
              <a:rPr lang="da-DK" dirty="0" smtClean="0"/>
              <a:t> </a:t>
            </a:r>
            <a:r>
              <a:rPr lang="da-DK" dirty="0" err="1" smtClean="0"/>
              <a:t>conduct</a:t>
            </a:r>
            <a:r>
              <a:rPr lang="da-DK" dirty="0" smtClean="0"/>
              <a:t> and </a:t>
            </a:r>
            <a:r>
              <a:rPr lang="da-DK" dirty="0" err="1" smtClean="0"/>
              <a:t>conflicts</a:t>
            </a:r>
            <a:r>
              <a:rPr lang="da-DK" dirty="0" smtClean="0"/>
              <a:t> of </a:t>
            </a:r>
            <a:r>
              <a:rPr lang="da-DK" dirty="0" err="1" smtClean="0"/>
              <a:t>interests</a:t>
            </a:r>
            <a:r>
              <a:rPr lang="da-DK" dirty="0" smtClean="0"/>
              <a:t> </a:t>
            </a:r>
            <a:r>
              <a:rPr lang="da-DK" dirty="0" err="1" smtClean="0"/>
              <a:t>when</a:t>
            </a:r>
            <a:r>
              <a:rPr lang="da-DK" dirty="0" smtClean="0"/>
              <a:t> </a:t>
            </a:r>
            <a:r>
              <a:rPr lang="da-DK" dirty="0" err="1" smtClean="0"/>
              <a:t>selling</a:t>
            </a:r>
            <a:endParaRPr lang="da-DK" dirty="0"/>
          </a:p>
          <a:p>
            <a:endParaRPr lang="da-DK" dirty="0" smtClean="0"/>
          </a:p>
          <a:p>
            <a:r>
              <a:rPr lang="da-DK" dirty="0" smtClean="0"/>
              <a:t>But EIOPA is </a:t>
            </a:r>
            <a:r>
              <a:rPr lang="da-DK" dirty="0" err="1" smtClean="0"/>
              <a:t>aiming</a:t>
            </a:r>
            <a:r>
              <a:rPr lang="da-DK" dirty="0" smtClean="0"/>
              <a:t> to </a:t>
            </a:r>
            <a:r>
              <a:rPr lang="da-DK" dirty="0" err="1" smtClean="0"/>
              <a:t>fill</a:t>
            </a:r>
            <a:r>
              <a:rPr lang="da-DK" dirty="0" smtClean="0"/>
              <a:t> the </a:t>
            </a:r>
            <a:r>
              <a:rPr lang="da-DK" dirty="0" err="1" smtClean="0"/>
              <a:t>gap</a:t>
            </a:r>
            <a:r>
              <a:rPr lang="da-DK" dirty="0"/>
              <a:t> </a:t>
            </a:r>
            <a:r>
              <a:rPr lang="da-DK" dirty="0" smtClean="0"/>
              <a:t>…</a:t>
            </a:r>
            <a:r>
              <a:rPr lang="da-DK" dirty="0" err="1" smtClean="0"/>
              <a:t>based</a:t>
            </a:r>
            <a:r>
              <a:rPr lang="da-DK" dirty="0" smtClean="0"/>
              <a:t> on </a:t>
            </a:r>
            <a:r>
              <a:rPr lang="en-GB" dirty="0"/>
              <a:t>Article 16 of Regulation (EU) </a:t>
            </a:r>
            <a:r>
              <a:rPr lang="en-GB" dirty="0" smtClean="0"/>
              <a:t>No1094/2010 </a:t>
            </a:r>
            <a:r>
              <a:rPr lang="en-GB" dirty="0"/>
              <a:t>of the European Parliament and of the Council of 24 November </a:t>
            </a:r>
            <a:r>
              <a:rPr lang="en-GB" dirty="0" smtClean="0"/>
              <a:t>2010 establishing </a:t>
            </a:r>
            <a:r>
              <a:rPr lang="en-GB" dirty="0"/>
              <a:t>a European Supervisory </a:t>
            </a:r>
            <a:r>
              <a:rPr lang="en-GB" dirty="0" smtClean="0"/>
              <a:t>Authority</a:t>
            </a:r>
          </a:p>
          <a:p>
            <a:r>
              <a:rPr lang="da-DK" dirty="0" err="1" smtClean="0"/>
              <a:t>Further</a:t>
            </a:r>
            <a:r>
              <a:rPr lang="da-DK" dirty="0" smtClean="0"/>
              <a:t> </a:t>
            </a:r>
            <a:r>
              <a:rPr lang="da-DK" dirty="0" err="1" smtClean="0"/>
              <a:t>consumer</a:t>
            </a:r>
            <a:r>
              <a:rPr lang="da-DK" dirty="0" smtClean="0"/>
              <a:t> </a:t>
            </a:r>
            <a:r>
              <a:rPr lang="da-DK" dirty="0" err="1" smtClean="0"/>
              <a:t>protection</a:t>
            </a:r>
            <a:r>
              <a:rPr lang="da-DK" dirty="0" smtClean="0"/>
              <a:t> </a:t>
            </a:r>
            <a:r>
              <a:rPr lang="da-DK" dirty="0" err="1" smtClean="0"/>
              <a:t>provided</a:t>
            </a:r>
            <a:r>
              <a:rPr lang="da-DK" dirty="0" smtClean="0"/>
              <a:t> by </a:t>
            </a:r>
            <a:r>
              <a:rPr lang="da-DK" dirty="0" err="1" smtClean="0"/>
              <a:t>PRIIPs</a:t>
            </a:r>
            <a:r>
              <a:rPr lang="da-DK" dirty="0" smtClean="0"/>
              <a:t> (products) and IMD2 (distribution)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 • 01/09/2014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4552-9C77-47C1-A6CD-281C9B2A06A1}" type="slidenum">
              <a:rPr lang="en-GB" smtClean="0"/>
              <a:pPr/>
              <a:t>5</a:t>
            </a:fld>
            <a:r>
              <a:rPr lang="en-GB" smtClean="0"/>
              <a:t> •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47451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EIOPAs</a:t>
            </a:r>
            <a:r>
              <a:rPr lang="da-DK" dirty="0" smtClean="0"/>
              <a:t> intention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EIOPA website: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 • 01/09/2014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4552-9C77-47C1-A6CD-281C9B2A06A1}" type="slidenum">
              <a:rPr lang="en-GB" smtClean="0"/>
              <a:pPr/>
              <a:t>6</a:t>
            </a:fld>
            <a:r>
              <a:rPr lang="en-GB" smtClean="0"/>
              <a:t> • </a:t>
            </a:r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477" y="1484784"/>
            <a:ext cx="846595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5032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1595" y="3068191"/>
            <a:ext cx="3230885" cy="338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Art. 16 – a </a:t>
            </a:r>
            <a:r>
              <a:rPr lang="da-DK" dirty="0" err="1" smtClean="0"/>
              <a:t>mandate</a:t>
            </a:r>
            <a:r>
              <a:rPr lang="da-DK" dirty="0" smtClean="0"/>
              <a:t> to </a:t>
            </a:r>
            <a:r>
              <a:rPr lang="da-DK" dirty="0" err="1" smtClean="0"/>
              <a:t>regulate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 • 01/09/2014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4552-9C77-47C1-A6CD-281C9B2A06A1}" type="slidenum">
              <a:rPr lang="en-GB" smtClean="0"/>
              <a:pPr/>
              <a:t>7</a:t>
            </a:fld>
            <a:r>
              <a:rPr lang="en-GB" smtClean="0"/>
              <a:t> • 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052736"/>
            <a:ext cx="5976664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4366845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Commission</a:t>
            </a:r>
            <a:r>
              <a:rPr lang="da-DK" dirty="0" smtClean="0"/>
              <a:t> vs. UK on short-</a:t>
            </a:r>
            <a:r>
              <a:rPr lang="da-DK" dirty="0" err="1" smtClean="0"/>
              <a:t>selling</a:t>
            </a:r>
            <a:r>
              <a:rPr lang="da-DK" dirty="0" smtClean="0"/>
              <a:t> suggest a </a:t>
            </a:r>
            <a:r>
              <a:rPr lang="da-DK" dirty="0" err="1" smtClean="0"/>
              <a:t>very</a:t>
            </a:r>
            <a:r>
              <a:rPr lang="da-DK" dirty="0" smtClean="0"/>
              <a:t> </a:t>
            </a:r>
            <a:r>
              <a:rPr lang="da-DK" dirty="0" err="1" smtClean="0"/>
              <a:t>broad</a:t>
            </a:r>
            <a:r>
              <a:rPr lang="da-DK" dirty="0" smtClean="0"/>
              <a:t> </a:t>
            </a:r>
            <a:r>
              <a:rPr lang="da-DK" dirty="0" err="1" smtClean="0"/>
              <a:t>mandate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89949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Product </a:t>
            </a:r>
            <a:r>
              <a:rPr lang="da-DK" dirty="0" err="1" smtClean="0"/>
              <a:t>oversight</a:t>
            </a:r>
            <a:r>
              <a:rPr lang="da-DK" dirty="0" smtClean="0"/>
              <a:t> under Solvency2 - EIOPA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preamble</a:t>
            </a:r>
            <a:r>
              <a:rPr lang="da-DK" dirty="0" smtClean="0"/>
              <a:t> of S2: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r>
              <a:rPr lang="da-DK" dirty="0" err="1" smtClean="0"/>
              <a:t>combined</a:t>
            </a:r>
            <a:r>
              <a:rPr lang="da-DK" dirty="0" smtClean="0"/>
              <a:t> with Art. 16 =&gt;</a:t>
            </a:r>
          </a:p>
          <a:p>
            <a:r>
              <a:rPr lang="da-DK" dirty="0" smtClean="0"/>
              <a:t>12 guidelines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 • 01/09/2014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4552-9C77-47C1-A6CD-281C9B2A06A1}" type="slidenum">
              <a:rPr lang="en-GB" smtClean="0"/>
              <a:pPr/>
              <a:t>8</a:t>
            </a:fld>
            <a:r>
              <a:rPr lang="en-GB" smtClean="0"/>
              <a:t> • </a:t>
            </a:r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534" y="1412776"/>
            <a:ext cx="714413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41296">
            <a:off x="3851920" y="4359902"/>
            <a:ext cx="4968230" cy="194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7309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proposed</a:t>
            </a:r>
            <a:r>
              <a:rPr lang="da-DK" dirty="0" smtClean="0"/>
              <a:t> 12 guidelines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 smtClean="0"/>
              <a:t>The manufacturer should:</a:t>
            </a:r>
          </a:p>
          <a:p>
            <a:pPr lvl="1"/>
            <a:r>
              <a:rPr lang="en-GB" sz="1200" dirty="0" smtClean="0"/>
              <a:t>Establishment </a:t>
            </a:r>
            <a:r>
              <a:rPr lang="en-GB" sz="1200" dirty="0"/>
              <a:t>of product governance and </a:t>
            </a:r>
            <a:r>
              <a:rPr lang="en-GB" sz="1200" dirty="0" smtClean="0"/>
              <a:t>oversight arrangements</a:t>
            </a:r>
          </a:p>
          <a:p>
            <a:pPr lvl="1"/>
            <a:r>
              <a:rPr lang="en-GB" sz="1400" dirty="0" smtClean="0"/>
              <a:t>Role </a:t>
            </a:r>
            <a:r>
              <a:rPr lang="en-GB" sz="1400" dirty="0"/>
              <a:t>of the manufacturer’s administrative, </a:t>
            </a:r>
            <a:r>
              <a:rPr lang="en-GB" sz="1400" dirty="0" smtClean="0"/>
              <a:t>management or </a:t>
            </a:r>
            <a:r>
              <a:rPr lang="en-GB" sz="1400" dirty="0"/>
              <a:t>supervisory </a:t>
            </a:r>
            <a:r>
              <a:rPr lang="en-GB" sz="1400" dirty="0" smtClean="0"/>
              <a:t>body</a:t>
            </a:r>
          </a:p>
          <a:p>
            <a:pPr lvl="1"/>
            <a:r>
              <a:rPr lang="en-GB" sz="1400" dirty="0" smtClean="0"/>
              <a:t>Review </a:t>
            </a:r>
            <a:r>
              <a:rPr lang="en-GB" sz="1400" dirty="0"/>
              <a:t>of product governance and </a:t>
            </a:r>
            <a:r>
              <a:rPr lang="en-GB" sz="1400" dirty="0" smtClean="0"/>
              <a:t>oversight arrangements</a:t>
            </a:r>
          </a:p>
          <a:p>
            <a:pPr lvl="1"/>
            <a:r>
              <a:rPr lang="en-GB" sz="1400" dirty="0" smtClean="0"/>
              <a:t>Management </a:t>
            </a:r>
            <a:r>
              <a:rPr lang="en-GB" sz="1400" dirty="0"/>
              <a:t>of conflicts of interest in product </a:t>
            </a:r>
            <a:r>
              <a:rPr lang="en-GB" sz="1400" dirty="0" smtClean="0"/>
              <a:t>design</a:t>
            </a:r>
          </a:p>
          <a:p>
            <a:pPr lvl="1"/>
            <a:r>
              <a:rPr lang="en-GB" sz="1400" dirty="0" smtClean="0"/>
              <a:t>Target market</a:t>
            </a:r>
          </a:p>
          <a:p>
            <a:pPr lvl="1"/>
            <a:r>
              <a:rPr lang="en-GB" sz="1400" dirty="0" smtClean="0"/>
              <a:t>Knowledge </a:t>
            </a:r>
            <a:r>
              <a:rPr lang="en-GB" sz="1400" dirty="0"/>
              <a:t>and ability of staff involved in the design </a:t>
            </a:r>
            <a:r>
              <a:rPr lang="en-GB" sz="1400" dirty="0" smtClean="0"/>
              <a:t>of products</a:t>
            </a:r>
          </a:p>
          <a:p>
            <a:pPr lvl="1"/>
            <a:r>
              <a:rPr lang="en-GB" sz="1400" dirty="0" smtClean="0"/>
              <a:t>Product testing</a:t>
            </a:r>
          </a:p>
          <a:p>
            <a:pPr lvl="1"/>
            <a:r>
              <a:rPr lang="en-GB" sz="1400" dirty="0" smtClean="0"/>
              <a:t>Product monitoring</a:t>
            </a:r>
          </a:p>
          <a:p>
            <a:pPr lvl="1"/>
            <a:r>
              <a:rPr lang="en-GB" sz="1400" dirty="0" smtClean="0"/>
              <a:t>Remedial action</a:t>
            </a:r>
          </a:p>
          <a:p>
            <a:pPr lvl="1"/>
            <a:r>
              <a:rPr lang="en-GB" sz="1400" dirty="0" smtClean="0"/>
              <a:t>Distribution channels</a:t>
            </a:r>
          </a:p>
          <a:p>
            <a:pPr lvl="1"/>
            <a:r>
              <a:rPr lang="en-GB" sz="1400" dirty="0" smtClean="0"/>
              <a:t>Outsourcing </a:t>
            </a:r>
            <a:r>
              <a:rPr lang="en-GB" sz="1400" dirty="0"/>
              <a:t>of the product </a:t>
            </a:r>
            <a:r>
              <a:rPr lang="en-GB" sz="1400" dirty="0" smtClean="0"/>
              <a:t>design</a:t>
            </a:r>
          </a:p>
          <a:p>
            <a:pPr lvl="1"/>
            <a:r>
              <a:rPr lang="en-GB" sz="1400" dirty="0" smtClean="0"/>
              <a:t>Documentation </a:t>
            </a:r>
            <a:r>
              <a:rPr lang="en-GB" sz="1400" dirty="0"/>
              <a:t>of product governance and </a:t>
            </a:r>
            <a:r>
              <a:rPr lang="en-GB" sz="1400" dirty="0" smtClean="0"/>
              <a:t>oversight arrangements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 • 01/09/2014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04552-9C77-47C1-A6CD-281C9B2A06A1}" type="slidenum">
              <a:rPr lang="en-GB" smtClean="0"/>
              <a:pPr/>
              <a:t>9</a:t>
            </a:fld>
            <a:r>
              <a:rPr lang="en-GB" smtClean="0"/>
              <a:t> • </a:t>
            </a:r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0442">
            <a:off x="76105" y="4522778"/>
            <a:ext cx="9001000" cy="1239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72818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P6IxH5fkGsHTNBObpdl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4alOsMtkKLAoonOd8Sb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4alOsMtkKLAoonOd8Sb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4alOsMtkKLAoonOd8Sb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4alOsMtkKLAoonOd8Sb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4alOsMtkKLAoonOd8Sb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4alOsMtkKLAoonOd8Sb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4alOsMtkKLAoonOd8Sb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4alOsMtkKLAoonOd8Sb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4alOsMtkKLAoonOd8Sb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4alOsMtkKLAoonOd8Sb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4alOsMtkKLAoonOd8Sb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4alOsMtkKLAoonOd8Sb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4alOsMtkKLAoonOd8Sb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4alOsMtkKLAoonOd8Sb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4alOsMtkKLAoonOd8Sb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fEDfNm0UqUyIih0bDmb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4alOsMtkKLAoonOd8Sb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4alOsMtkKLAoonOd8Sb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4alOsMtkKLAoonOd8Sb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4alOsMtkKLAoonOd8Sb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fEDfNm0UqUyIih0bDmbA"/>
</p:tagLst>
</file>

<file path=ppt/theme/theme1.xml><?xml version="1.0" encoding="utf-8"?>
<a:theme xmlns:a="http://schemas.openxmlformats.org/drawingml/2006/main" name="Nordea">
  <a:themeElements>
    <a:clrScheme name="Nordea">
      <a:dk1>
        <a:srgbClr val="191919"/>
      </a:dk1>
      <a:lt1>
        <a:srgbClr val="FFFFFF"/>
      </a:lt1>
      <a:dk2>
        <a:srgbClr val="005284"/>
      </a:dk2>
      <a:lt2>
        <a:srgbClr val="779ABC"/>
      </a:lt2>
      <a:accent1>
        <a:srgbClr val="A9AF00"/>
      </a:accent1>
      <a:accent2>
        <a:srgbClr val="D1D175"/>
      </a:accent2>
      <a:accent3>
        <a:srgbClr val="CCD8DE"/>
      </a:accent3>
      <a:accent4>
        <a:srgbClr val="AA0000"/>
      </a:accent4>
      <a:accent5>
        <a:srgbClr val="CC6600"/>
      </a:accent5>
      <a:accent6>
        <a:srgbClr val="E8BD00"/>
      </a:accent6>
      <a:hlink>
        <a:srgbClr val="005284"/>
      </a:hlink>
      <a:folHlink>
        <a:srgbClr val="660033"/>
      </a:folHlink>
    </a:clrScheme>
    <a:fontScheme name="Nordea">
      <a:majorFont>
        <a:latin typeface="Arial"/>
        <a:ea typeface="Arial"/>
        <a:cs typeface="Arial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orde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999" dist="19999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9000"/>
          </a:schemeClr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Brand blue">
      <a:srgbClr val="005284"/>
    </a:custClr>
    <a:custClr name="Brand blue 01">
      <a:srgbClr val="779ABC"/>
    </a:custClr>
    <a:custClr name="Brand blue 02">
      <a:srgbClr val="CCD8DE"/>
    </a:custClr>
    <a:custClr name="Brand blue 03">
      <a:srgbClr val="E5EAEF"/>
    </a:custClr>
    <a:custClr name="Dust Green 01">
      <a:srgbClr val="968F69"/>
    </a:custClr>
    <a:custClr name="Dust Green 02">
      <a:srgbClr val="C5BC89"/>
    </a:custClr>
    <a:custClr name="Dust Green 03">
      <a:srgbClr val="D9D5BE"/>
    </a:custClr>
    <a:custClr name="Cool Grey 01">
      <a:srgbClr val="999999"/>
    </a:custClr>
    <a:custClr name="Cool Grey 02">
      <a:srgbClr val="CCCCCC"/>
    </a:custClr>
    <a:custClr name="Cool Grey 03">
      <a:srgbClr val="E4E3E3"/>
    </a:custClr>
    <a:custClr name="Green 01">
      <a:srgbClr val="A9AF00"/>
    </a:custClr>
    <a:custClr name="Green 02">
      <a:srgbClr val="D8DB7F"/>
    </a:custClr>
    <a:custClr name="Green 03">
      <a:srgbClr val="EFF1CC"/>
    </a:custClr>
    <a:custClr name="Dark Blue">
      <a:srgbClr val="003366"/>
    </a:custClr>
    <a:custClr name="Orange">
      <a:srgbClr val="CC6600"/>
    </a:custClr>
    <a:custClr name="Dark Orange">
      <a:srgbClr val="CC3300"/>
    </a:custClr>
    <a:custClr name="Brown">
      <a:srgbClr val="AA0000"/>
    </a:custClr>
    <a:custClr name="Yellow">
      <a:srgbClr val="E8BD00"/>
    </a:custClr>
    <a:custClr name="Red">
      <a:srgbClr val="C1004F"/>
    </a:custClr>
    <a:custClr name="Petrol">
      <a:srgbClr val="660033"/>
    </a:custClr>
    <a:custClr name="Olive">
      <a:srgbClr val="999933"/>
    </a:custClr>
    <a:custClr name="Light Olive">
      <a:srgbClr val="F3EFC3"/>
    </a:custClr>
  </a:custClr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Nordea</Template>
  <TotalTime>2214</TotalTime>
  <Words>643</Words>
  <Application>Microsoft Office PowerPoint</Application>
  <PresentationFormat>On-screen Show (4:3)</PresentationFormat>
  <Paragraphs>168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Nordea</vt:lpstr>
      <vt:lpstr>Facet</vt:lpstr>
      <vt:lpstr>Consumer Protection Working Party Meeting Sponsor</vt:lpstr>
      <vt:lpstr>Solvency II and consumer protection</vt:lpstr>
      <vt:lpstr>Slide 3</vt:lpstr>
      <vt:lpstr>Solvency 2 - a recast of existing directives</vt:lpstr>
      <vt:lpstr>Solvency 2 and consumer protection</vt:lpstr>
      <vt:lpstr>EIOPAs intention</vt:lpstr>
      <vt:lpstr>Art. 16 – a mandate to regulate</vt:lpstr>
      <vt:lpstr>Product oversight under Solvency2 - EIOPA</vt:lpstr>
      <vt:lpstr>The proposed 12 guidelines</vt:lpstr>
      <vt:lpstr>PRIIPs - Key information document – from 31/12 2016</vt:lpstr>
      <vt:lpstr>Similar rules for similar products ?</vt:lpstr>
      <vt:lpstr>IMD2 progressing slowly</vt:lpstr>
      <vt:lpstr>Thank you !</vt:lpstr>
    </vt:vector>
  </TitlesOfParts>
  <Company>Nordea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Galbo, Julie</dc:creator>
  <cp:lastModifiedBy>user</cp:lastModifiedBy>
  <cp:revision>63</cp:revision>
  <dcterms:created xsi:type="dcterms:W3CDTF">2014-09-01T11:27:16Z</dcterms:created>
  <dcterms:modified xsi:type="dcterms:W3CDTF">2015-06-21T18:52:15Z</dcterms:modified>
</cp:coreProperties>
</file>